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  <p:sldMasterId id="2147483760" r:id="rId5"/>
    <p:sldMasterId id="2147483648" r:id="rId6"/>
    <p:sldMasterId id="2147483706" r:id="rId7"/>
  </p:sldMasterIdLst>
  <p:notesMasterIdLst>
    <p:notesMasterId r:id="rId30"/>
  </p:notesMasterIdLst>
  <p:handoutMasterIdLst>
    <p:handoutMasterId r:id="rId31"/>
  </p:handoutMasterIdLst>
  <p:sldIdLst>
    <p:sldId id="272" r:id="rId8"/>
    <p:sldId id="268" r:id="rId9"/>
    <p:sldId id="1468" r:id="rId10"/>
    <p:sldId id="1449" r:id="rId11"/>
    <p:sldId id="1451" r:id="rId12"/>
    <p:sldId id="1453" r:id="rId13"/>
    <p:sldId id="1452" r:id="rId14"/>
    <p:sldId id="1454" r:id="rId15"/>
    <p:sldId id="1456" r:id="rId16"/>
    <p:sldId id="1457" r:id="rId17"/>
    <p:sldId id="1458" r:id="rId18"/>
    <p:sldId id="1459" r:id="rId19"/>
    <p:sldId id="1464" r:id="rId20"/>
    <p:sldId id="1465" r:id="rId21"/>
    <p:sldId id="1460" r:id="rId22"/>
    <p:sldId id="1466" r:id="rId23"/>
    <p:sldId id="1467" r:id="rId24"/>
    <p:sldId id="1462" r:id="rId25"/>
    <p:sldId id="1461" r:id="rId26"/>
    <p:sldId id="1463" r:id="rId27"/>
    <p:sldId id="1455" r:id="rId28"/>
    <p:sldId id="1267" r:id="rId29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orient="horz" pos="2352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  <p15:guide id="9" pos="7487" userDrawn="1">
          <p15:clr>
            <a:srgbClr val="A4A3A4"/>
          </p15:clr>
        </p15:guide>
        <p15:guide id="12" pos="191" userDrawn="1">
          <p15:clr>
            <a:srgbClr val="A4A3A4"/>
          </p15:clr>
        </p15:guide>
        <p15:guide id="13" pos="3839" userDrawn="1">
          <p15:clr>
            <a:srgbClr val="A4A3A4"/>
          </p15:clr>
        </p15:guide>
        <p15:guide id="14" orient="horz" pos="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C"/>
    <a:srgbClr val="4597CB"/>
    <a:srgbClr val="67CFE3"/>
    <a:srgbClr val="E0CD62"/>
    <a:srgbClr val="F38B00"/>
    <a:srgbClr val="FF5959"/>
    <a:srgbClr val="B1B3B3"/>
    <a:srgbClr val="789D4A"/>
    <a:srgbClr val="A41F35"/>
    <a:srgbClr val="11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8" autoAdjust="0"/>
    <p:restoredTop sz="60064" autoAdjust="0"/>
  </p:normalViewPr>
  <p:slideViewPr>
    <p:cSldViewPr snapToObjects="1">
      <p:cViewPr varScale="1">
        <p:scale>
          <a:sx n="81" d="100"/>
          <a:sy n="81" d="100"/>
        </p:scale>
        <p:origin x="368" y="184"/>
      </p:cViewPr>
      <p:guideLst>
        <p:guide orient="horz" pos="144"/>
        <p:guide orient="horz" pos="2352"/>
        <p:guide orient="horz" pos="3864"/>
        <p:guide pos="7487"/>
        <p:guide pos="191"/>
        <p:guide pos="3839"/>
        <p:guide orient="horz" pos="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-47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000" y="381000"/>
            <a:ext cx="5105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62600" y="381000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F102-E425-0B4A-885F-2274747C423E}" type="datetimeFigureOut">
              <a:rPr lang="en-US" sz="1000" smtClean="0">
                <a:latin typeface="Arial"/>
              </a:rPr>
              <a:t>5/8/19</a:t>
            </a:fld>
            <a:endParaRPr lang="en-US" sz="1000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000" y="8382000"/>
            <a:ext cx="5486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43600" y="8382000"/>
            <a:ext cx="5389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90CD5-E4E4-EE41-A8D2-8A32A1C13F41}" type="slidenum">
              <a:rPr lang="en-US" sz="1000" smtClean="0">
                <a:latin typeface="Arial"/>
              </a:rPr>
              <a:t>‹#›</a:t>
            </a:fld>
            <a:endParaRPr lang="en-US" sz="1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5829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000" y="228600"/>
            <a:ext cx="5029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86400" y="239328"/>
            <a:ext cx="9906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/>
              </a:defRPr>
            </a:lvl1pPr>
          </a:lstStyle>
          <a:p>
            <a:fld id="{CFAFFE78-3B93-8C45-9AD2-5C3821130D46}" type="datetimeFigureOut">
              <a:rPr lang="en-US" smtClean="0"/>
              <a:pPr/>
              <a:t>5/8/19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3962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386527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19800" y="83820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/>
              </a:defRPr>
            </a:lvl1pPr>
          </a:lstStyle>
          <a:p>
            <a:fld id="{70D3C0EC-73A7-C349-8A33-EC09A5D27A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97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493" rtl="0" eaLnBrk="1" latinLnBrk="0" hangingPunct="1">
      <a:defRPr sz="1000" kern="1200">
        <a:solidFill>
          <a:schemeClr val="tx1"/>
        </a:solidFill>
        <a:latin typeface="Arial"/>
        <a:ea typeface="+mn-ea"/>
        <a:cs typeface="+mn-cs"/>
      </a:defRPr>
    </a:lvl1pPr>
    <a:lvl2pPr marL="609493" algn="l" defTabSz="609493" rtl="0" eaLnBrk="1" latinLnBrk="0" hangingPunct="1">
      <a:defRPr sz="1000" kern="1200">
        <a:solidFill>
          <a:schemeClr val="tx1"/>
        </a:solidFill>
        <a:latin typeface="Arial"/>
        <a:ea typeface="+mn-ea"/>
        <a:cs typeface="+mn-cs"/>
      </a:defRPr>
    </a:lvl2pPr>
    <a:lvl3pPr marL="1218987" algn="l" defTabSz="609493" rtl="0" eaLnBrk="1" latinLnBrk="0" hangingPunct="1"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1828480" algn="l" defTabSz="609493" rtl="0" eaLnBrk="1" latinLnBrk="0" hangingPunct="1">
      <a:defRPr sz="1000" kern="1200">
        <a:solidFill>
          <a:schemeClr val="tx1"/>
        </a:solidFill>
        <a:latin typeface="Arial"/>
        <a:ea typeface="+mn-ea"/>
        <a:cs typeface="+mn-cs"/>
      </a:defRPr>
    </a:lvl4pPr>
    <a:lvl5pPr marL="2437973" algn="l" defTabSz="609493" rtl="0" eaLnBrk="1" latinLnBrk="0" hangingPunct="1">
      <a:defRPr sz="1000" kern="1200">
        <a:solidFill>
          <a:schemeClr val="tx1"/>
        </a:solidFill>
        <a:latin typeface="Arial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3C0EC-73A7-C349-8A33-EC09A5D27A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4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3C0EC-73A7-C349-8A33-EC09A5D27A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0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C0EC-73A7-C349-8A33-EC09A5D27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emf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4" y="4052888"/>
            <a:ext cx="8231186" cy="112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rgbClr val="FFFFFF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87" y="533401"/>
            <a:ext cx="2123730" cy="29449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3212" y="1818290"/>
            <a:ext cx="11047413" cy="2149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94"/>
          <a:stretch/>
        </p:blipFill>
        <p:spPr>
          <a:xfrm>
            <a:off x="6936507" y="0"/>
            <a:ext cx="5255493" cy="6858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03212" y="1976413"/>
            <a:ext cx="10057337" cy="1757387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800" b="1" i="0" baseline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Page</a:t>
            </a:r>
          </a:p>
          <a:p>
            <a:pPr lvl="0"/>
            <a:r>
              <a:rPr lang="en-US" dirty="0"/>
              <a:t>Insert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3" y="3733800"/>
            <a:ext cx="6633295" cy="798443"/>
          </a:xfrm>
        </p:spPr>
        <p:txBody>
          <a:bodyPr/>
          <a:lstStyle>
            <a:lvl1pPr marL="0" indent="0">
              <a:buNone/>
              <a:defRPr i="0" baseline="0">
                <a:solidFill>
                  <a:srgbClr val="53565A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88" y="533401"/>
            <a:ext cx="2123729" cy="294490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03213" y="4692745"/>
            <a:ext cx="6633295" cy="488856"/>
          </a:xfrm>
        </p:spPr>
        <p:txBody>
          <a:bodyPr>
            <a:normAutofit/>
          </a:bodyPr>
          <a:lstStyle>
            <a:lvl1pPr marL="0" indent="0">
              <a:buNone/>
              <a:defRPr sz="1800" i="0" baseline="0">
                <a:solidFill>
                  <a:srgbClr val="53565A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Presenter’s 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25125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Pag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87"/>
          <a:stretch/>
        </p:blipFill>
        <p:spPr>
          <a:xfrm>
            <a:off x="7008811" y="0"/>
            <a:ext cx="5183189" cy="6858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03212" y="1976413"/>
            <a:ext cx="10057337" cy="1757387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800" b="1" i="0" baseline="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Page</a:t>
            </a:r>
          </a:p>
          <a:p>
            <a:pPr lvl="0"/>
            <a:r>
              <a:rPr lang="en-US" dirty="0"/>
              <a:t>Insert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3" y="3733800"/>
            <a:ext cx="6633295" cy="798443"/>
          </a:xfrm>
        </p:spPr>
        <p:txBody>
          <a:bodyPr/>
          <a:lstStyle>
            <a:lvl1pPr marL="0" indent="0">
              <a:buNone/>
              <a:defRPr i="0" baseline="0">
                <a:solidFill>
                  <a:srgbClr val="53565A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03213" y="4692745"/>
            <a:ext cx="6633295" cy="488856"/>
          </a:xfrm>
        </p:spPr>
        <p:txBody>
          <a:bodyPr>
            <a:normAutofit/>
          </a:bodyPr>
          <a:lstStyle>
            <a:lvl1pPr marL="0" indent="0">
              <a:buNone/>
              <a:defRPr sz="1800" i="0" baseline="0">
                <a:solidFill>
                  <a:srgbClr val="53565A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Presenter’s Name, Job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535209"/>
            <a:ext cx="3520440" cy="31214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1562100"/>
            <a:ext cx="11582400" cy="685800"/>
          </a:xfrm>
          <a:gradFill>
            <a:gsLst>
              <a:gs pos="0">
                <a:schemeClr val="tx2">
                  <a:lumMod val="50000"/>
                  <a:lumOff val="50000"/>
                  <a:alpha val="0"/>
                </a:schemeClr>
              </a:gs>
              <a:gs pos="35000">
                <a:schemeClr val="accent4">
                  <a:alpha val="15000"/>
                </a:schemeClr>
              </a:gs>
              <a:gs pos="100000">
                <a:schemeClr val="accent4">
                  <a:alpha val="2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en-US" dirty="0"/>
              <a:t>First Agenda Item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443100"/>
            <a:ext cx="11582400" cy="685800"/>
          </a:xfrm>
          <a:gradFill>
            <a:gsLst>
              <a:gs pos="0">
                <a:schemeClr val="tx2">
                  <a:lumMod val="50000"/>
                  <a:lumOff val="50000"/>
                  <a:alpha val="0"/>
                </a:schemeClr>
              </a:gs>
              <a:gs pos="35000">
                <a:schemeClr val="accent4">
                  <a:alpha val="15000"/>
                </a:schemeClr>
              </a:gs>
              <a:gs pos="100000">
                <a:schemeClr val="accent4">
                  <a:alpha val="25000"/>
                </a:schemeClr>
              </a:gs>
            </a:gsLst>
            <a:lin ang="10800000" scaled="0"/>
          </a:gradFill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Second Agenda Item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3" y="3314423"/>
            <a:ext cx="11582400" cy="685800"/>
          </a:xfrm>
          <a:gradFill>
            <a:gsLst>
              <a:gs pos="0">
                <a:schemeClr val="tx2">
                  <a:lumMod val="50000"/>
                  <a:lumOff val="50000"/>
                  <a:alpha val="0"/>
                </a:schemeClr>
              </a:gs>
              <a:gs pos="35000">
                <a:schemeClr val="accent4">
                  <a:alpha val="15000"/>
                </a:schemeClr>
              </a:gs>
              <a:gs pos="100000">
                <a:schemeClr val="accent4">
                  <a:alpha val="25000"/>
                </a:schemeClr>
              </a:gs>
            </a:gsLst>
            <a:lin ang="10800000" scaled="0"/>
          </a:gradFill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Third Agenda Item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3213" y="4197886"/>
            <a:ext cx="11582400" cy="685800"/>
          </a:xfrm>
          <a:gradFill>
            <a:gsLst>
              <a:gs pos="0">
                <a:schemeClr val="tx2">
                  <a:lumMod val="50000"/>
                  <a:lumOff val="50000"/>
                  <a:alpha val="0"/>
                </a:schemeClr>
              </a:gs>
              <a:gs pos="35000">
                <a:schemeClr val="accent4">
                  <a:alpha val="15000"/>
                </a:schemeClr>
              </a:gs>
              <a:gs pos="100000">
                <a:schemeClr val="accent4">
                  <a:alpha val="25000"/>
                </a:schemeClr>
              </a:gs>
            </a:gsLst>
            <a:lin ang="10800000" scaled="0"/>
          </a:gradFill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Fourth Agenda Item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03213" y="5069209"/>
            <a:ext cx="11582400" cy="685800"/>
          </a:xfrm>
          <a:gradFill>
            <a:gsLst>
              <a:gs pos="0">
                <a:schemeClr val="tx2">
                  <a:lumMod val="50000"/>
                  <a:lumOff val="50000"/>
                  <a:alpha val="0"/>
                </a:schemeClr>
              </a:gs>
              <a:gs pos="35000">
                <a:schemeClr val="accent4">
                  <a:alpha val="15000"/>
                </a:schemeClr>
              </a:gs>
              <a:gs pos="100000">
                <a:schemeClr val="accent4">
                  <a:alpha val="25000"/>
                </a:schemeClr>
              </a:gs>
            </a:gsLst>
            <a:lin ang="10800000" scaled="0"/>
          </a:gradFill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Fifth Agenda Item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pic>
        <p:nvPicPr>
          <p:cNvPr id="18" name="Picture 17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3213" y="1562100"/>
            <a:ext cx="11582400" cy="45720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  <p:pic>
        <p:nvPicPr>
          <p:cNvPr id="11" name="Picture 10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2column_Text/Tex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1562100"/>
            <a:ext cx="5691743" cy="45720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98103" y="1562100"/>
            <a:ext cx="5687510" cy="457199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Headlin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Screen_Imag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88825" cy="68580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Click to insert full screen image.</a:t>
            </a:r>
          </a:p>
        </p:txBody>
      </p:sp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848119"/>
            <a:ext cx="11582400" cy="3291735"/>
          </a:xfrm>
        </p:spPr>
        <p:txBody>
          <a:bodyPr anchor="ctr"/>
          <a:lstStyle>
            <a:lvl1pPr algn="ctr">
              <a:defRPr b="0" i="1" baseline="0"/>
            </a:lvl1pPr>
          </a:lstStyle>
          <a:p>
            <a:r>
              <a:rPr lang="en-US" dirty="0"/>
              <a:t>“Enter quote here.”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3213" y="4296168"/>
            <a:ext cx="11582400" cy="68262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of person quoted</a:t>
            </a:r>
          </a:p>
        </p:txBody>
      </p:sp>
      <p:pic>
        <p:nvPicPr>
          <p:cNvPr id="7" name="Picture 6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Ribb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Slide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562099"/>
            <a:ext cx="12188825" cy="2743683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03214" y="4612777"/>
            <a:ext cx="2694630" cy="31354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One Line of Text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303214" y="5029681"/>
            <a:ext cx="2694630" cy="11044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260887" y="4612777"/>
            <a:ext cx="2694630" cy="31354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One Line of Text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3265804" y="5029681"/>
            <a:ext cx="2694630" cy="11044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190983" y="4612777"/>
            <a:ext cx="2694630" cy="31354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One Line of Text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9190983" y="5029681"/>
            <a:ext cx="2694630" cy="11044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225935" y="4612777"/>
            <a:ext cx="2694630" cy="31354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One Line of Text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6228394" y="5029681"/>
            <a:ext cx="2694630" cy="11044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Divider Page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4" y="4052888"/>
            <a:ext cx="8231186" cy="112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rgbClr val="FFFFFF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Shot_Cent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767" y="1562100"/>
            <a:ext cx="5919291" cy="4605948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532436" y="1814893"/>
            <a:ext cx="5131766" cy="288252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screen shot.</a:t>
            </a:r>
          </a:p>
        </p:txBody>
      </p:sp>
      <p:pic>
        <p:nvPicPr>
          <p:cNvPr id="9" name="Picture 8" descr="NS_ICON_RGB™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Shot_Tex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542" y="1528152"/>
            <a:ext cx="5919291" cy="4605948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35569" y="1783602"/>
            <a:ext cx="5131766" cy="2879863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screen shot.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03213" y="1562100"/>
            <a:ext cx="5791200" cy="45720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761668" y="1562100"/>
            <a:ext cx="6665489" cy="375031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Larger screen shot with </a:t>
            </a:r>
            <a:br>
              <a:rPr lang="en-US" dirty="0"/>
            </a:br>
            <a:r>
              <a:rPr lang="en-US" dirty="0"/>
              <a:t>space on sides for callouts.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_Text/Tex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3213" y="1562100"/>
            <a:ext cx="5691742" cy="811967"/>
          </a:xfrm>
        </p:spPr>
        <p:txBody>
          <a:bodyPr anchor="ctr">
            <a:normAutofit/>
          </a:bodyPr>
          <a:lstStyle>
            <a:lvl1pPr marL="0" indent="0">
              <a:buNone/>
              <a:defRPr sz="2700" b="1" i="0" baseline="0">
                <a:solidFill>
                  <a:srgbClr val="789D4A"/>
                </a:solidFill>
                <a:latin typeface="Arial"/>
                <a:cs typeface="Arial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198102" y="1562100"/>
            <a:ext cx="5687510" cy="811967"/>
          </a:xfrm>
        </p:spPr>
        <p:txBody>
          <a:bodyPr anchor="ctr">
            <a:normAutofit/>
          </a:bodyPr>
          <a:lstStyle>
            <a:lvl1pPr marL="0" indent="0">
              <a:buNone/>
              <a:defRPr sz="2700" b="1" i="0">
                <a:solidFill>
                  <a:srgbClr val="789D4A"/>
                </a:solidFill>
                <a:latin typeface="Arial"/>
                <a:cs typeface="Arial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2374066"/>
            <a:ext cx="5691743" cy="3760034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98103" y="2374066"/>
            <a:ext cx="5687510" cy="376003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_Text/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1562100"/>
            <a:ext cx="5691743" cy="457199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6206647" y="1562100"/>
            <a:ext cx="5678966" cy="4572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insert object.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_Content/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03213" y="1562100"/>
            <a:ext cx="5689626" cy="3894667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Click to insert object.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189639" y="1562100"/>
            <a:ext cx="5695974" cy="3894667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Click to insert object.</a:t>
            </a:r>
          </a:p>
        </p:txBody>
      </p:sp>
      <p:pic>
        <p:nvPicPr>
          <p:cNvPr id="12" name="Picture 11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5456238"/>
            <a:ext cx="5689600" cy="668337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marL="457120" marR="0" lvl="0" indent="-457120" algn="l" defTabSz="6094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Caption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89639" y="5455936"/>
            <a:ext cx="5695974" cy="668337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marL="457120" marR="0" lvl="0" indent="-457120" algn="l" defTabSz="6094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Caption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0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_Text/Full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382011" y="0"/>
            <a:ext cx="5806814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228600"/>
            <a:ext cx="5791200" cy="1333500"/>
          </a:xfrm>
        </p:spPr>
        <p:txBody>
          <a:bodyPr/>
          <a:lstStyle/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pic>
        <p:nvPicPr>
          <p:cNvPr id="12" name="Picture 11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03213" y="1562100"/>
            <a:ext cx="5791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5" name="Picture 4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4603" y="1739976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24603" y="2053519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24603" y="3212183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824603" y="3525726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4603" y="4679242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24603" y="4992785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611248" y="1739976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6611248" y="2053519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611248" y="3212183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6611248" y="3525726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6611248" y="4679242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6611248" y="4992785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lumn_Colo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03213" y="2158081"/>
            <a:ext cx="2743200" cy="35619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285750" marR="0" lvl="0" indent="-28575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249613" y="1557338"/>
            <a:ext cx="2743200" cy="600488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chemeClr val="tx1"/>
              </a:solidFill>
            </a:endParaRPr>
          </a:p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96013" y="1557338"/>
            <a:ext cx="2743200" cy="600869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3213" y="1562100"/>
            <a:ext cx="2743200" cy="6008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 dirty="0">
              <a:solidFill>
                <a:srgbClr val="FFFFFF"/>
              </a:solidFill>
            </a:endParaRPr>
          </a:p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49613" y="2158082"/>
            <a:ext cx="2743200" cy="35619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96012" y="2158082"/>
            <a:ext cx="2736081" cy="35619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285750" marR="0" lvl="0" indent="-28575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42413" y="1557338"/>
            <a:ext cx="2743200" cy="600869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142412" y="2158082"/>
            <a:ext cx="2743201" cy="35619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285750" marR="0" lvl="0" indent="-28575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03213" y="1557338"/>
            <a:ext cx="2743200" cy="600075"/>
          </a:xfrm>
          <a:solidFill>
            <a:srgbClr val="789D4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49612" y="1557338"/>
            <a:ext cx="2743200" cy="600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88892" y="1562100"/>
            <a:ext cx="2743200" cy="600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9142413" y="1562100"/>
            <a:ext cx="2743200" cy="600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23" name="Picture 2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25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303213" y="2247900"/>
            <a:ext cx="2743200" cy="3382963"/>
          </a:xfrm>
          <a:noFill/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3249613" y="2247900"/>
            <a:ext cx="2743200" cy="3382963"/>
          </a:xfrm>
          <a:noFill/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6188892" y="2247900"/>
            <a:ext cx="2743200" cy="3382963"/>
          </a:xfrm>
          <a:noFill/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142413" y="2247900"/>
            <a:ext cx="2743200" cy="3382963"/>
          </a:xfrm>
          <a:noFill/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lumn_Images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23" name="Picture 2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303214" y="2128603"/>
            <a:ext cx="2743200" cy="2105087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2" hasCustomPrompt="1"/>
          </p:nvPr>
        </p:nvSpPr>
        <p:spPr>
          <a:xfrm>
            <a:off x="3249610" y="2128603"/>
            <a:ext cx="2743200" cy="2105087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23" hasCustomPrompt="1"/>
          </p:nvPr>
        </p:nvSpPr>
        <p:spPr>
          <a:xfrm>
            <a:off x="6196006" y="2128603"/>
            <a:ext cx="2736083" cy="2105087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4" hasCustomPrompt="1"/>
          </p:nvPr>
        </p:nvSpPr>
        <p:spPr>
          <a:xfrm>
            <a:off x="9142413" y="2126205"/>
            <a:ext cx="2743200" cy="2105087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249612" y="4188700"/>
            <a:ext cx="2743200" cy="8402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chemeClr val="tx1"/>
              </a:solidFill>
            </a:endParaRPr>
          </a:p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96012" y="4188701"/>
            <a:ext cx="2743200" cy="840739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3213" y="4193208"/>
            <a:ext cx="2743200" cy="8407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 dirty="0">
              <a:solidFill>
                <a:srgbClr val="FFFFFF"/>
              </a:solidFill>
            </a:endParaRPr>
          </a:p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42412" y="4193208"/>
            <a:ext cx="2743200" cy="840739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03213" y="4188446"/>
            <a:ext cx="2743200" cy="839628"/>
          </a:xfrm>
          <a:solidFill>
            <a:srgbClr val="789D4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49611" y="4188446"/>
            <a:ext cx="2743200" cy="839628"/>
          </a:xfrm>
          <a:solidFill>
            <a:srgbClr val="789D4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88891" y="4193208"/>
            <a:ext cx="2743200" cy="8396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9142412" y="4193208"/>
            <a:ext cx="2743200" cy="8396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Divider Page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4" y="4052888"/>
            <a:ext cx="8231186" cy="112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rgbClr val="FFFFFF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lumn_Images_Tex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23" name="Picture 2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303214" y="1562100"/>
            <a:ext cx="2743200" cy="2105087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2" hasCustomPrompt="1"/>
          </p:nvPr>
        </p:nvSpPr>
        <p:spPr>
          <a:xfrm>
            <a:off x="3249610" y="1562100"/>
            <a:ext cx="2743200" cy="2105087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23" hasCustomPrompt="1"/>
          </p:nvPr>
        </p:nvSpPr>
        <p:spPr>
          <a:xfrm>
            <a:off x="6196006" y="1562100"/>
            <a:ext cx="2736083" cy="2105087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4" hasCustomPrompt="1"/>
          </p:nvPr>
        </p:nvSpPr>
        <p:spPr>
          <a:xfrm>
            <a:off x="9142413" y="1559702"/>
            <a:ext cx="2743200" cy="2105087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303213" y="3754608"/>
            <a:ext cx="2743200" cy="2345251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256733" y="3754608"/>
            <a:ext cx="2743200" cy="2345251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188892" y="3754608"/>
            <a:ext cx="2743200" cy="2345251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9" hasCustomPrompt="1"/>
          </p:nvPr>
        </p:nvSpPr>
        <p:spPr>
          <a:xfrm>
            <a:off x="9142413" y="3754608"/>
            <a:ext cx="2743200" cy="2345251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screens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27" hasCustomPrompt="1"/>
          </p:nvPr>
        </p:nvSpPr>
        <p:spPr>
          <a:xfrm>
            <a:off x="303213" y="1562100"/>
            <a:ext cx="3143092" cy="1755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1200">
                <a:solidFill>
                  <a:srgbClr val="262729"/>
                </a:solidFill>
              </a:defRPr>
            </a:lvl1pPr>
          </a:lstStyle>
          <a:p>
            <a:r>
              <a:rPr lang="en-US" dirty="0"/>
              <a:t>Click to add image.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8" hasCustomPrompt="1"/>
          </p:nvPr>
        </p:nvSpPr>
        <p:spPr>
          <a:xfrm>
            <a:off x="6188286" y="1562099"/>
            <a:ext cx="3143092" cy="1755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1200">
                <a:solidFill>
                  <a:srgbClr val="262729"/>
                </a:solidFill>
              </a:defRPr>
            </a:lvl1pPr>
          </a:lstStyle>
          <a:p>
            <a:r>
              <a:rPr lang="en-US" dirty="0"/>
              <a:t>Click to add image.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29" hasCustomPrompt="1"/>
          </p:nvPr>
        </p:nvSpPr>
        <p:spPr>
          <a:xfrm>
            <a:off x="303213" y="3805304"/>
            <a:ext cx="3143092" cy="1755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1200">
                <a:solidFill>
                  <a:srgbClr val="262729"/>
                </a:solidFill>
              </a:defRPr>
            </a:lvl1pPr>
          </a:lstStyle>
          <a:p>
            <a:r>
              <a:rPr lang="en-US" dirty="0"/>
              <a:t>Click to add image.</a:t>
            </a:r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30" hasCustomPrompt="1"/>
          </p:nvPr>
        </p:nvSpPr>
        <p:spPr>
          <a:xfrm>
            <a:off x="6188286" y="3805304"/>
            <a:ext cx="3143092" cy="1755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1200">
                <a:solidFill>
                  <a:srgbClr val="262729"/>
                </a:solidFill>
              </a:defRPr>
            </a:lvl1pPr>
          </a:lstStyle>
          <a:p>
            <a:r>
              <a:rPr lang="en-US" dirty="0"/>
              <a:t>Click to add image.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9422695" y="2091129"/>
            <a:ext cx="2462917" cy="1577856"/>
          </a:xfrm>
          <a:prstGeom prst="rect">
            <a:avLst/>
          </a:prstGeom>
        </p:spPr>
        <p:txBody>
          <a:bodyPr vert="horz" tIns="0"/>
          <a:lstStyle>
            <a:lvl1pPr marL="0" indent="0" algn="l">
              <a:buNone/>
              <a:defRPr sz="140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9422695" y="1562100"/>
            <a:ext cx="2462918" cy="529029"/>
          </a:xfrm>
          <a:prstGeom prst="rect">
            <a:avLst/>
          </a:prstGeom>
        </p:spPr>
        <p:txBody>
          <a:bodyPr vert="horz" tIns="0" bIns="0" anchor="ctr"/>
          <a:lstStyle>
            <a:lvl1pPr marL="0" indent="0" algn="l">
              <a:buNone/>
              <a:defRPr sz="1500" b="1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3537622" y="2091130"/>
            <a:ext cx="2462917" cy="1577856"/>
          </a:xfrm>
          <a:prstGeom prst="rect">
            <a:avLst/>
          </a:prstGeom>
        </p:spPr>
        <p:txBody>
          <a:bodyPr vert="horz" tIns="0"/>
          <a:lstStyle>
            <a:lvl1pPr marL="0" indent="0" algn="l">
              <a:buNone/>
              <a:defRPr sz="140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3537622" y="1562101"/>
            <a:ext cx="2462918" cy="529029"/>
          </a:xfrm>
          <a:prstGeom prst="rect">
            <a:avLst/>
          </a:prstGeom>
        </p:spPr>
        <p:txBody>
          <a:bodyPr vert="horz" tIns="0" bIns="0" anchor="ctr"/>
          <a:lstStyle>
            <a:lvl1pPr marL="0" indent="0" algn="l">
              <a:buNone/>
              <a:defRPr sz="1500" b="1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9422695" y="4334333"/>
            <a:ext cx="2462917" cy="1577856"/>
          </a:xfrm>
          <a:prstGeom prst="rect">
            <a:avLst/>
          </a:prstGeom>
        </p:spPr>
        <p:txBody>
          <a:bodyPr vert="horz" tIns="0"/>
          <a:lstStyle>
            <a:lvl1pPr marL="0" indent="0" algn="l">
              <a:buNone/>
              <a:defRPr sz="140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9422695" y="3805304"/>
            <a:ext cx="2462918" cy="529029"/>
          </a:xfrm>
          <a:prstGeom prst="rect">
            <a:avLst/>
          </a:prstGeom>
        </p:spPr>
        <p:txBody>
          <a:bodyPr vert="horz" tIns="0" bIns="0" anchor="ctr"/>
          <a:lstStyle>
            <a:lvl1pPr marL="0" indent="0" algn="l">
              <a:buNone/>
              <a:defRPr sz="1500" b="1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3537622" y="4334334"/>
            <a:ext cx="2462917" cy="1577856"/>
          </a:xfrm>
          <a:prstGeom prst="rect">
            <a:avLst/>
          </a:prstGeom>
        </p:spPr>
        <p:txBody>
          <a:bodyPr vert="horz" tIns="0"/>
          <a:lstStyle>
            <a:lvl1pPr marL="0" indent="0" algn="l">
              <a:buNone/>
              <a:defRPr sz="140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3537622" y="3805305"/>
            <a:ext cx="2462918" cy="529029"/>
          </a:xfrm>
          <a:prstGeom prst="rect">
            <a:avLst/>
          </a:prstGeom>
        </p:spPr>
        <p:txBody>
          <a:bodyPr vert="horz" tIns="0" bIns="0" anchor="ctr"/>
          <a:lstStyle>
            <a:lvl1pPr marL="0" indent="0" algn="l">
              <a:buNone/>
              <a:defRPr sz="1500" b="1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0" name="Picture 2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3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3733127"/>
            <a:ext cx="8231187" cy="139628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Insert your contact information here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3213" y="838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/>
              <a:t>Thank You.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3213" y="57339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</a:rPr>
              <a:t>www.netscout.com</a:t>
            </a:r>
          </a:p>
        </p:txBody>
      </p:sp>
    </p:spTree>
    <p:extLst>
      <p:ext uri="{BB962C8B-B14F-4D97-AF65-F5344CB8AC3E}">
        <p14:creationId xmlns:p14="http://schemas.microsoft.com/office/powerpoint/2010/main" val="29222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scout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1905" y="2436252"/>
            <a:ext cx="7027471" cy="168249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94"/>
          <a:stretch/>
        </p:blipFill>
        <p:spPr>
          <a:xfrm>
            <a:off x="6936507" y="0"/>
            <a:ext cx="5255493" cy="6858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03212" y="1976413"/>
            <a:ext cx="10057337" cy="1757387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Page</a:t>
            </a:r>
          </a:p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87" y="533401"/>
            <a:ext cx="2123730" cy="294490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3" y="3733800"/>
            <a:ext cx="6633295" cy="798443"/>
          </a:xfrm>
        </p:spPr>
        <p:txBody>
          <a:bodyPr/>
          <a:lstStyle>
            <a:lvl1pPr marL="0" indent="0">
              <a:buNone/>
              <a:defRPr i="0" baseline="0">
                <a:solidFill>
                  <a:schemeClr val="bg1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03213" y="4692745"/>
            <a:ext cx="6633295" cy="488856"/>
          </a:xfrm>
        </p:spPr>
        <p:txBody>
          <a:bodyPr>
            <a:normAutofit/>
          </a:bodyPr>
          <a:lstStyle>
            <a:lvl1pPr marL="0" indent="0">
              <a:buNone/>
              <a:defRPr sz="1800" i="0" baseline="0">
                <a:solidFill>
                  <a:schemeClr val="bg1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Presenter’s Name, Job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Pag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94"/>
          <a:stretch/>
        </p:blipFill>
        <p:spPr>
          <a:xfrm>
            <a:off x="6936509" y="0"/>
            <a:ext cx="5255492" cy="6858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03212" y="1976413"/>
            <a:ext cx="10057337" cy="1757387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Page</a:t>
            </a:r>
          </a:p>
          <a:p>
            <a:pPr lvl="0"/>
            <a:r>
              <a:rPr lang="en-US" dirty="0"/>
              <a:t>Insert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3" y="3733800"/>
            <a:ext cx="6633295" cy="798443"/>
          </a:xfrm>
        </p:spPr>
        <p:txBody>
          <a:bodyPr/>
          <a:lstStyle>
            <a:lvl1pPr marL="0" indent="0">
              <a:buNone/>
              <a:defRPr i="0" baseline="0">
                <a:solidFill>
                  <a:schemeClr val="bg1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03213" y="4692745"/>
            <a:ext cx="6633295" cy="488856"/>
          </a:xfrm>
        </p:spPr>
        <p:txBody>
          <a:bodyPr>
            <a:normAutofit/>
          </a:bodyPr>
          <a:lstStyle>
            <a:lvl1pPr marL="0" indent="0">
              <a:buNone/>
              <a:defRPr sz="1800" i="0" baseline="0">
                <a:solidFill>
                  <a:schemeClr val="bg1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Presenter’s Name, Job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" y="535209"/>
            <a:ext cx="3520434" cy="31214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1562100"/>
            <a:ext cx="11582400" cy="685800"/>
          </a:xfrm>
          <a:gradFill>
            <a:gsLst>
              <a:gs pos="0">
                <a:schemeClr val="accent3">
                  <a:alpha val="0"/>
                </a:schemeClr>
              </a:gs>
              <a:gs pos="40000">
                <a:schemeClr val="accent3">
                  <a:alpha val="15000"/>
                </a:schemeClr>
              </a:gs>
              <a:gs pos="100000">
                <a:schemeClr val="accent3">
                  <a:alpha val="25000"/>
                </a:schemeClr>
              </a:gs>
            </a:gsLst>
            <a:lin ang="10800000" scaled="0"/>
          </a:gradFill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Agenda Item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443100"/>
            <a:ext cx="11582400" cy="685800"/>
          </a:xfrm>
          <a:gradFill>
            <a:gsLst>
              <a:gs pos="0">
                <a:schemeClr val="accent3">
                  <a:alpha val="0"/>
                </a:schemeClr>
              </a:gs>
              <a:gs pos="40000">
                <a:schemeClr val="accent3">
                  <a:alpha val="15000"/>
                </a:schemeClr>
              </a:gs>
              <a:gs pos="100000">
                <a:schemeClr val="accent3">
                  <a:alpha val="25000"/>
                </a:schemeClr>
              </a:gs>
            </a:gsLst>
            <a:lin ang="10800000" scaled="0"/>
          </a:gradFill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Second Agenda Item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3" y="3314423"/>
            <a:ext cx="11582400" cy="685800"/>
          </a:xfrm>
          <a:gradFill>
            <a:gsLst>
              <a:gs pos="0">
                <a:schemeClr val="accent3">
                  <a:alpha val="0"/>
                </a:schemeClr>
              </a:gs>
              <a:gs pos="40000">
                <a:schemeClr val="accent3">
                  <a:alpha val="15000"/>
                </a:schemeClr>
              </a:gs>
              <a:gs pos="100000">
                <a:schemeClr val="accent3">
                  <a:alpha val="25000"/>
                </a:schemeClr>
              </a:gs>
            </a:gsLst>
            <a:lin ang="10800000" scaled="0"/>
          </a:gradFill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Third Agenda Item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3213" y="4197886"/>
            <a:ext cx="11582400" cy="685800"/>
          </a:xfrm>
          <a:gradFill>
            <a:gsLst>
              <a:gs pos="0">
                <a:schemeClr val="accent3">
                  <a:alpha val="0"/>
                </a:schemeClr>
              </a:gs>
              <a:gs pos="40000">
                <a:schemeClr val="accent3">
                  <a:alpha val="15000"/>
                </a:schemeClr>
              </a:gs>
              <a:gs pos="100000">
                <a:schemeClr val="accent3">
                  <a:alpha val="25000"/>
                </a:schemeClr>
              </a:gs>
            </a:gsLst>
            <a:lin ang="10800000" scaled="0"/>
          </a:gradFill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Fourth Agenda Item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03213" y="5069209"/>
            <a:ext cx="11582400" cy="685800"/>
          </a:xfrm>
          <a:gradFill>
            <a:gsLst>
              <a:gs pos="0">
                <a:schemeClr val="accent3">
                  <a:alpha val="0"/>
                </a:schemeClr>
              </a:gs>
              <a:gs pos="40000">
                <a:schemeClr val="accent3">
                  <a:alpha val="15000"/>
                </a:schemeClr>
              </a:gs>
              <a:gs pos="100000">
                <a:schemeClr val="accent3">
                  <a:alpha val="25000"/>
                </a:schemeClr>
              </a:gs>
            </a:gsLst>
            <a:lin ang="10800000" scaled="0"/>
          </a:gradFill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/>
              <a:t>Fifth Agenda Item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3213" y="1562100"/>
            <a:ext cx="11582400" cy="45720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_Text/Tex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1562100"/>
            <a:ext cx="5691743" cy="45720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98103" y="1562100"/>
            <a:ext cx="5687510" cy="457199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Headlin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4" y="4052888"/>
            <a:ext cx="8231186" cy="112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rgbClr val="FFFFFF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Divider Page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9462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Screen_Imag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88825" cy="68580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Click to insert full screen image.</a:t>
            </a:r>
          </a:p>
        </p:txBody>
      </p:sp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848119"/>
            <a:ext cx="11582400" cy="3291735"/>
          </a:xfrm>
        </p:spPr>
        <p:txBody>
          <a:bodyPr anchor="ctr"/>
          <a:lstStyle>
            <a:lvl1pPr algn="ctr">
              <a:defRPr b="0" i="1" baseline="0"/>
            </a:lvl1pPr>
          </a:lstStyle>
          <a:p>
            <a:r>
              <a:rPr lang="en-US" dirty="0"/>
              <a:t>“Enter quote here.”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3213" y="4296168"/>
            <a:ext cx="11582400" cy="68262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name of person quoted</a:t>
            </a:r>
          </a:p>
        </p:txBody>
      </p:sp>
      <p:pic>
        <p:nvPicPr>
          <p:cNvPr id="7" name="Picture 6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Ribbon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Slide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562099"/>
            <a:ext cx="12188825" cy="2743683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03214" y="4612777"/>
            <a:ext cx="2694630" cy="31354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One Line of Text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303214" y="5029681"/>
            <a:ext cx="2694630" cy="11044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260887" y="4612777"/>
            <a:ext cx="2694630" cy="31354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One Line of Text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3265804" y="5029681"/>
            <a:ext cx="2694630" cy="11044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190983" y="4612777"/>
            <a:ext cx="2694630" cy="31354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One Line of Text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9190983" y="5029681"/>
            <a:ext cx="2694630" cy="11044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225935" y="4612777"/>
            <a:ext cx="2694630" cy="31354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One Line of Text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6228394" y="5029681"/>
            <a:ext cx="2694630" cy="11044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Shot_Cent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767" y="1562100"/>
            <a:ext cx="5919291" cy="4605948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522689" y="1803400"/>
            <a:ext cx="5158840" cy="290377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screen shot.</a:t>
            </a:r>
          </a:p>
        </p:txBody>
      </p:sp>
      <p:pic>
        <p:nvPicPr>
          <p:cNvPr id="9" name="Picture 8" descr="NS_ICON_RGB™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Shot_Tex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542" y="1528152"/>
            <a:ext cx="5919291" cy="4605948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30780" y="1769452"/>
            <a:ext cx="5136745" cy="2894013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screen shot.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3213" y="1562100"/>
            <a:ext cx="5791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761668" y="1562100"/>
            <a:ext cx="6665489" cy="3750315"/>
          </a:xfr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Larger screen shot with </a:t>
            </a:r>
            <a:br>
              <a:rPr lang="en-US" dirty="0"/>
            </a:br>
            <a:r>
              <a:rPr lang="en-US" dirty="0"/>
              <a:t>space on sides for callouts.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4954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_Text/Text_Titles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3213" y="1562100"/>
            <a:ext cx="5691742" cy="811967"/>
          </a:xfrm>
        </p:spPr>
        <p:txBody>
          <a:bodyPr anchor="ctr">
            <a:normAutofit/>
          </a:bodyPr>
          <a:lstStyle>
            <a:lvl1pPr marL="0" indent="0">
              <a:buNone/>
              <a:defRPr sz="27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198102" y="1562100"/>
            <a:ext cx="5687510" cy="811967"/>
          </a:xfrm>
        </p:spPr>
        <p:txBody>
          <a:bodyPr anchor="ctr">
            <a:normAutofit/>
          </a:bodyPr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2374066"/>
            <a:ext cx="5691743" cy="3760034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98103" y="2374066"/>
            <a:ext cx="5687510" cy="376003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_Text/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1562100"/>
            <a:ext cx="5691743" cy="457199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6213475" y="1562100"/>
            <a:ext cx="5672138" cy="457200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Click to insert object.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_Content/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03213" y="1562100"/>
            <a:ext cx="5689626" cy="3894667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Click to insert object.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189639" y="1562100"/>
            <a:ext cx="5695974" cy="3894667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Click to insert object.</a:t>
            </a:r>
          </a:p>
        </p:txBody>
      </p:sp>
      <p:pic>
        <p:nvPicPr>
          <p:cNvPr id="12" name="Picture 11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5456238"/>
            <a:ext cx="5689600" cy="668337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marL="457120" marR="0" lvl="0" indent="-457120" algn="l" defTabSz="6094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Caption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89639" y="5455936"/>
            <a:ext cx="5695974" cy="668337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marL="457120" marR="0" lvl="0" indent="-457120" algn="l" defTabSz="6094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Caption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4" y="4052888"/>
            <a:ext cx="8231186" cy="112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rgbClr val="FFFFFF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3212" y="1818290"/>
            <a:ext cx="11047413" cy="2149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2column_Text/Full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382011" y="0"/>
            <a:ext cx="5806814" cy="685800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228600"/>
            <a:ext cx="5791200" cy="1333500"/>
          </a:xfrm>
        </p:spPr>
        <p:txBody>
          <a:bodyPr/>
          <a:lstStyle/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pic>
        <p:nvPicPr>
          <p:cNvPr id="12" name="Picture 11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03213" y="1562100"/>
            <a:ext cx="5791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5" name="Picture 4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4603" y="1733770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24603" y="2047313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24603" y="3205977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824603" y="3519520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4603" y="4673036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24603" y="4986579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600194" y="1733770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6600194" y="2047313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600194" y="3205977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6600194" y="3519520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6600194" y="4673036"/>
            <a:ext cx="4752975" cy="313543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</a:lstStyle>
          <a:p>
            <a:pPr lvl="0"/>
            <a:r>
              <a:rPr lang="en-US"/>
              <a:t>Insert One Line of Text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6600194" y="4986579"/>
            <a:ext cx="4752975" cy="9855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lumn_Colo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03213" y="2158081"/>
            <a:ext cx="2743200" cy="356191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285750" marR="0" lvl="0" indent="-28575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249613" y="1557593"/>
            <a:ext cx="2743200" cy="6004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chemeClr val="tx1"/>
              </a:solidFill>
            </a:endParaRPr>
          </a:p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96013" y="1557593"/>
            <a:ext cx="2743200" cy="60086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3213" y="1562100"/>
            <a:ext cx="2743200" cy="600869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 dirty="0">
              <a:solidFill>
                <a:srgbClr val="FFFFFF"/>
              </a:solidFill>
            </a:endParaRPr>
          </a:p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49613" y="2158082"/>
            <a:ext cx="2743200" cy="356191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96012" y="2158082"/>
            <a:ext cx="2736081" cy="356191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285750" marR="0" lvl="0" indent="-28575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42413" y="1562100"/>
            <a:ext cx="2743200" cy="60086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142412" y="2158082"/>
            <a:ext cx="2743201" cy="356191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285750" marR="0" lvl="0" indent="-28575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03213" y="1557338"/>
            <a:ext cx="2743200" cy="6000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49612" y="1557338"/>
            <a:ext cx="2743200" cy="6000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88892" y="1562100"/>
            <a:ext cx="2743200" cy="6000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9142413" y="1562100"/>
            <a:ext cx="2743200" cy="600075"/>
          </a:xfr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23" name="Picture 2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303213" y="2247900"/>
            <a:ext cx="2743200" cy="3382963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/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3256733" y="2247900"/>
            <a:ext cx="2743200" cy="3382963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/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6188892" y="2247900"/>
            <a:ext cx="2743200" cy="3382963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/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142413" y="2247900"/>
            <a:ext cx="2743200" cy="3382963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/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lumn_Images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23" name="Picture 2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303214" y="2128603"/>
            <a:ext cx="2743200" cy="2105087"/>
          </a:xfrm>
          <a:solidFill>
            <a:schemeClr val="tx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2" hasCustomPrompt="1"/>
          </p:nvPr>
        </p:nvSpPr>
        <p:spPr>
          <a:xfrm>
            <a:off x="3249610" y="2128603"/>
            <a:ext cx="2743200" cy="2105087"/>
          </a:xfrm>
          <a:solidFill>
            <a:schemeClr val="tx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23" hasCustomPrompt="1"/>
          </p:nvPr>
        </p:nvSpPr>
        <p:spPr>
          <a:xfrm>
            <a:off x="6196006" y="2128603"/>
            <a:ext cx="2736083" cy="2105087"/>
          </a:xfrm>
          <a:solidFill>
            <a:schemeClr val="tx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4" hasCustomPrompt="1"/>
          </p:nvPr>
        </p:nvSpPr>
        <p:spPr>
          <a:xfrm>
            <a:off x="9142413" y="2126205"/>
            <a:ext cx="2743200" cy="2105087"/>
          </a:xfrm>
          <a:solidFill>
            <a:schemeClr val="tx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249612" y="4188700"/>
            <a:ext cx="2743200" cy="8402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chemeClr val="tx2"/>
              </a:solidFill>
            </a:endParaRPr>
          </a:p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96012" y="4188701"/>
            <a:ext cx="2743200" cy="8407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3213" y="4193208"/>
            <a:ext cx="2743200" cy="8407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 dirty="0">
              <a:solidFill>
                <a:schemeClr val="tx2"/>
              </a:solidFill>
            </a:endParaRPr>
          </a:p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42412" y="4193208"/>
            <a:ext cx="2743200" cy="8407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121920" rIns="243840" bIns="243840" numCol="1" spcCol="1270" anchor="t" anchorCtr="0">
            <a:noAutofit/>
          </a:bodyPr>
          <a:lstStyle/>
          <a:p>
            <a:pPr algn="r" defTabSz="888978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</a:pPr>
            <a:endParaRPr lang="en-US" sz="6400">
              <a:solidFill>
                <a:schemeClr val="tx2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03213" y="4188446"/>
            <a:ext cx="2743200" cy="83962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49611" y="4188446"/>
            <a:ext cx="2743200" cy="8396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88891" y="4193208"/>
            <a:ext cx="2743200" cy="8396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9142412" y="4193208"/>
            <a:ext cx="2743200" cy="8396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  <a:lvl2pPr marL="609494" indent="0" algn="ctr">
              <a:buNone/>
              <a:defRPr/>
            </a:lvl2pPr>
            <a:lvl3pPr marL="1218986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lumn_Images_Tex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23" name="Picture 22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303214" y="1562100"/>
            <a:ext cx="2743200" cy="2105087"/>
          </a:xfrm>
          <a:solidFill>
            <a:schemeClr val="tx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2" hasCustomPrompt="1"/>
          </p:nvPr>
        </p:nvSpPr>
        <p:spPr>
          <a:xfrm>
            <a:off x="3249610" y="1562100"/>
            <a:ext cx="2743200" cy="2105087"/>
          </a:xfrm>
          <a:solidFill>
            <a:schemeClr val="tx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23" hasCustomPrompt="1"/>
          </p:nvPr>
        </p:nvSpPr>
        <p:spPr>
          <a:xfrm>
            <a:off x="6196006" y="1562100"/>
            <a:ext cx="2736083" cy="2105087"/>
          </a:xfrm>
          <a:solidFill>
            <a:schemeClr val="tx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4" hasCustomPrompt="1"/>
          </p:nvPr>
        </p:nvSpPr>
        <p:spPr>
          <a:xfrm>
            <a:off x="9142413" y="1559702"/>
            <a:ext cx="2743200" cy="2105087"/>
          </a:xfrm>
          <a:solidFill>
            <a:schemeClr val="tx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image.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303213" y="3754608"/>
            <a:ext cx="2743200" cy="2345251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256733" y="3754608"/>
            <a:ext cx="2743200" cy="2345251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188892" y="3754608"/>
            <a:ext cx="2743200" cy="2345251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9" hasCustomPrompt="1"/>
          </p:nvPr>
        </p:nvSpPr>
        <p:spPr>
          <a:xfrm>
            <a:off x="9142413" y="3754608"/>
            <a:ext cx="2743200" cy="2345251"/>
          </a:xfrm>
        </p:spPr>
        <p:txBody>
          <a:bodyPr>
            <a:normAutofit/>
          </a:bodyPr>
          <a:lstStyle>
            <a:lvl1pPr marL="91440" marR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 marL="91440" indent="9144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  <a:p>
            <a:pPr lvl="0"/>
            <a:endParaRPr lang="en-US" dirty="0"/>
          </a:p>
          <a:p>
            <a:pPr marL="91440" marR="0" lvl="0" indent="-91440" algn="l" defTabSz="60949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screens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27" hasCustomPrompt="1"/>
          </p:nvPr>
        </p:nvSpPr>
        <p:spPr>
          <a:xfrm>
            <a:off x="303213" y="1562100"/>
            <a:ext cx="3143092" cy="175580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image.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8" hasCustomPrompt="1"/>
          </p:nvPr>
        </p:nvSpPr>
        <p:spPr>
          <a:xfrm>
            <a:off x="6188286" y="1562099"/>
            <a:ext cx="3143092" cy="175580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image.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29" hasCustomPrompt="1"/>
          </p:nvPr>
        </p:nvSpPr>
        <p:spPr>
          <a:xfrm>
            <a:off x="303213" y="3805304"/>
            <a:ext cx="3143092" cy="175580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image.</a:t>
            </a:r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30" hasCustomPrompt="1"/>
          </p:nvPr>
        </p:nvSpPr>
        <p:spPr>
          <a:xfrm>
            <a:off x="6188286" y="3805304"/>
            <a:ext cx="3143092" cy="175580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image.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9422695" y="2091129"/>
            <a:ext cx="2462917" cy="1577856"/>
          </a:xfrm>
          <a:prstGeom prst="rect">
            <a:avLst/>
          </a:prstGeom>
        </p:spPr>
        <p:txBody>
          <a:bodyPr vert="horz" tIns="0"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9422695" y="1562100"/>
            <a:ext cx="2462918" cy="529029"/>
          </a:xfrm>
          <a:prstGeom prst="rect">
            <a:avLst/>
          </a:prstGeom>
        </p:spPr>
        <p:txBody>
          <a:bodyPr vert="horz" tIns="0" bIns="0" anchor="ctr"/>
          <a:lstStyle>
            <a:lvl1pPr marL="0" indent="0" algn="l"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3537622" y="2091130"/>
            <a:ext cx="2462917" cy="1577856"/>
          </a:xfrm>
          <a:prstGeom prst="rect">
            <a:avLst/>
          </a:prstGeom>
        </p:spPr>
        <p:txBody>
          <a:bodyPr vert="horz" tIns="0"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3537622" y="1562101"/>
            <a:ext cx="2462918" cy="529029"/>
          </a:xfrm>
          <a:prstGeom prst="rect">
            <a:avLst/>
          </a:prstGeom>
        </p:spPr>
        <p:txBody>
          <a:bodyPr vert="horz" tIns="0" bIns="0" anchor="ctr"/>
          <a:lstStyle>
            <a:lvl1pPr marL="0" indent="0" algn="l"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9422695" y="4334333"/>
            <a:ext cx="2462917" cy="1577856"/>
          </a:xfrm>
          <a:prstGeom prst="rect">
            <a:avLst/>
          </a:prstGeom>
        </p:spPr>
        <p:txBody>
          <a:bodyPr vert="horz" tIns="0"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9422695" y="3805304"/>
            <a:ext cx="2462918" cy="529029"/>
          </a:xfrm>
          <a:prstGeom prst="rect">
            <a:avLst/>
          </a:prstGeom>
        </p:spPr>
        <p:txBody>
          <a:bodyPr vert="horz" tIns="0" bIns="0" anchor="ctr"/>
          <a:lstStyle>
            <a:lvl1pPr marL="0" indent="0" algn="l"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3537622" y="4334334"/>
            <a:ext cx="2462917" cy="1577856"/>
          </a:xfrm>
          <a:prstGeom prst="rect">
            <a:avLst/>
          </a:prstGeom>
        </p:spPr>
        <p:txBody>
          <a:bodyPr vert="horz" tIns="0"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text.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3537622" y="3805305"/>
            <a:ext cx="2462918" cy="529029"/>
          </a:xfrm>
          <a:prstGeom prst="rect">
            <a:avLst/>
          </a:prstGeom>
        </p:spPr>
        <p:txBody>
          <a:bodyPr vert="horz" tIns="0" bIns="0" anchor="ctr"/>
          <a:lstStyle>
            <a:lvl1pPr marL="0" indent="0" algn="l"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0" name="Picture 2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  <p:sp>
        <p:nvSpPr>
          <p:cNvPr id="3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213" y="914400"/>
            <a:ext cx="11582400" cy="495300"/>
          </a:xfrm>
        </p:spPr>
        <p:txBody>
          <a:bodyPr wrap="none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8" y="0"/>
            <a:ext cx="12192002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3213" y="3733127"/>
            <a:ext cx="8231187" cy="133991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contact information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3213" y="838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</a:rPr>
              <a:t>Thank You.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3213" y="57339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chemeClr val="accent1"/>
                </a:solidFill>
              </a:rPr>
              <a:t>www.netscout.com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0" r="70406" b="5474"/>
          <a:stretch/>
        </p:blipFill>
        <p:spPr>
          <a:xfrm>
            <a:off x="0" y="84660"/>
            <a:ext cx="2766287" cy="198688"/>
          </a:xfrm>
          <a:prstGeom prst="rect">
            <a:avLst/>
          </a:prstGeom>
        </p:spPr>
      </p:pic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1053015" y="1696529"/>
            <a:ext cx="10037793" cy="4513771"/>
          </a:xfrm>
        </p:spPr>
        <p:txBody>
          <a:bodyPr>
            <a:normAutofit/>
          </a:bodyPr>
          <a:lstStyle>
            <a:lvl1pPr marL="57133" indent="-57133">
              <a:spcAft>
                <a:spcPts val="100"/>
              </a:spcAft>
              <a:buFont typeface="Arial" panose="020B0604020202020204" pitchFamily="34" charset="0"/>
              <a:buChar char=" "/>
              <a:defRPr sz="2199"/>
            </a:lvl1pPr>
            <a:lvl2pPr marL="57133" indent="-57133">
              <a:spcBef>
                <a:spcPts val="0"/>
              </a:spcBef>
              <a:spcAft>
                <a:spcPts val="1400"/>
              </a:spcAft>
              <a:buFontTx/>
              <a:buChar char=" "/>
              <a:defRPr sz="2199"/>
            </a:lvl2pPr>
            <a:lvl3pPr marL="287252" indent="-230119">
              <a:spcBef>
                <a:spcPts val="0"/>
              </a:spcBef>
              <a:defRPr sz="2199"/>
            </a:lvl3pPr>
            <a:lvl4pPr marL="626875" indent="-339623">
              <a:spcBef>
                <a:spcPts val="0"/>
              </a:spcBef>
              <a:defRPr sz="1799"/>
            </a:lvl4pPr>
            <a:lvl5pPr marL="856993" indent="-230119">
              <a:spcBef>
                <a:spcPts val="0"/>
              </a:spcBef>
              <a:spcAft>
                <a:spcPts val="14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094802" y="723394"/>
            <a:ext cx="9964252" cy="4708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55" y="6780362"/>
            <a:ext cx="2428574" cy="7763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0"/>
            <a:ext cx="12188826" cy="102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33250" y="294043"/>
            <a:ext cx="1001263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11481200" y="271192"/>
            <a:ext cx="45708" cy="457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1611354" y="271192"/>
            <a:ext cx="45708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33159" y="271192"/>
            <a:ext cx="45708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23439" y="6511298"/>
            <a:ext cx="175862" cy="45719"/>
            <a:chOff x="2575861" y="6511297"/>
            <a:chExt cx="175908" cy="45719"/>
          </a:xfrm>
        </p:grpSpPr>
        <p:sp>
          <p:nvSpPr>
            <p:cNvPr id="22" name="Oval 21"/>
            <p:cNvSpPr/>
            <p:nvPr userDrawn="1"/>
          </p:nvSpPr>
          <p:spPr>
            <a:xfrm>
              <a:off x="2575861" y="6511297"/>
              <a:ext cx="45720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 err="1">
                <a:latin typeface="+mj-lt"/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2706049" y="6511297"/>
              <a:ext cx="45720" cy="4571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 err="1">
                <a:latin typeface="+mj-lt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10774732" y="6343437"/>
            <a:ext cx="155253" cy="360513"/>
          </a:xfrm>
          <a:prstGeom prst="line">
            <a:avLst/>
          </a:prstGeom>
          <a:ln w="9525" cap="flat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730" y="6370249"/>
            <a:ext cx="1113312" cy="3156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73816" y="6420259"/>
            <a:ext cx="70631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750" dirty="0"/>
              <a:t>Arbor</a:t>
            </a:r>
            <a:r>
              <a:rPr lang="en-US" sz="750" baseline="0" dirty="0"/>
              <a:t> Networks 2016</a:t>
            </a:r>
            <a:endParaRPr lang="en-US" sz="75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929984" y="6408276"/>
            <a:ext cx="798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28C4241-E11A-1741-A907-8E661759B312}" type="slidenum">
              <a:rPr lang="en-US" sz="900" smtClean="0"/>
              <a:pPr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986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0" r="70406" b="5474"/>
          <a:stretch/>
        </p:blipFill>
        <p:spPr>
          <a:xfrm>
            <a:off x="0" y="84660"/>
            <a:ext cx="2766287" cy="198688"/>
          </a:xfrm>
          <a:prstGeom prst="rect">
            <a:avLst/>
          </a:prstGeom>
        </p:spPr>
      </p:pic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1053015" y="1696529"/>
            <a:ext cx="10037793" cy="4513771"/>
          </a:xfrm>
        </p:spPr>
        <p:txBody>
          <a:bodyPr>
            <a:normAutofit/>
          </a:bodyPr>
          <a:lstStyle>
            <a:lvl1pPr marL="57133" indent="-57133">
              <a:spcAft>
                <a:spcPts val="100"/>
              </a:spcAft>
              <a:buFont typeface="Arial" panose="020B0604020202020204" pitchFamily="34" charset="0"/>
              <a:buChar char=" "/>
              <a:defRPr sz="2199"/>
            </a:lvl1pPr>
            <a:lvl2pPr marL="57133" indent="-57133">
              <a:spcBef>
                <a:spcPts val="0"/>
              </a:spcBef>
              <a:spcAft>
                <a:spcPts val="1400"/>
              </a:spcAft>
              <a:buFontTx/>
              <a:buChar char=" "/>
              <a:defRPr sz="2199"/>
            </a:lvl2pPr>
            <a:lvl3pPr marL="287252" indent="-230119">
              <a:spcBef>
                <a:spcPts val="0"/>
              </a:spcBef>
              <a:defRPr sz="2199"/>
            </a:lvl3pPr>
            <a:lvl4pPr marL="626875" indent="-339623">
              <a:spcBef>
                <a:spcPts val="0"/>
              </a:spcBef>
              <a:defRPr sz="1799"/>
            </a:lvl4pPr>
            <a:lvl5pPr marL="856993" indent="-230119">
              <a:spcBef>
                <a:spcPts val="0"/>
              </a:spcBef>
              <a:spcAft>
                <a:spcPts val="14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094802" y="723394"/>
            <a:ext cx="9964252" cy="4708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55" y="6780362"/>
            <a:ext cx="2428574" cy="7763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0"/>
            <a:ext cx="12188826" cy="102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33250" y="294043"/>
            <a:ext cx="1001263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11481200" y="271192"/>
            <a:ext cx="45708" cy="457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1611354" y="271192"/>
            <a:ext cx="45708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33159" y="271192"/>
            <a:ext cx="45708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23439" y="6511298"/>
            <a:ext cx="175862" cy="45719"/>
            <a:chOff x="2575861" y="6511297"/>
            <a:chExt cx="175908" cy="45719"/>
          </a:xfrm>
        </p:grpSpPr>
        <p:sp>
          <p:nvSpPr>
            <p:cNvPr id="22" name="Oval 21"/>
            <p:cNvSpPr/>
            <p:nvPr userDrawn="1"/>
          </p:nvSpPr>
          <p:spPr>
            <a:xfrm>
              <a:off x="2575861" y="6511297"/>
              <a:ext cx="45720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 err="1">
                <a:latin typeface="+mj-lt"/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2706049" y="6511297"/>
              <a:ext cx="45720" cy="4571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 err="1">
                <a:latin typeface="+mj-lt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10774732" y="6343437"/>
            <a:ext cx="155253" cy="360513"/>
          </a:xfrm>
          <a:prstGeom prst="line">
            <a:avLst/>
          </a:prstGeom>
          <a:ln w="9525" cap="flat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730" y="6370249"/>
            <a:ext cx="1113312" cy="3156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73816" y="6420259"/>
            <a:ext cx="70631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750" dirty="0"/>
              <a:t>Arbor</a:t>
            </a:r>
            <a:r>
              <a:rPr lang="en-US" sz="750" baseline="0" dirty="0"/>
              <a:t> Networks 2016</a:t>
            </a:r>
            <a:endParaRPr lang="en-US" sz="75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929984" y="6408276"/>
            <a:ext cx="798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28C4241-E11A-1741-A907-8E661759B312}" type="slidenum">
              <a:rPr lang="en-US" sz="900" smtClean="0"/>
              <a:pPr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431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0" r="70406" b="5474"/>
          <a:stretch/>
        </p:blipFill>
        <p:spPr>
          <a:xfrm>
            <a:off x="0" y="84660"/>
            <a:ext cx="2766287" cy="198688"/>
          </a:xfrm>
          <a:prstGeom prst="rect">
            <a:avLst/>
          </a:prstGeom>
        </p:spPr>
      </p:pic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1053015" y="1696529"/>
            <a:ext cx="10037793" cy="4513771"/>
          </a:xfrm>
        </p:spPr>
        <p:txBody>
          <a:bodyPr>
            <a:normAutofit/>
          </a:bodyPr>
          <a:lstStyle>
            <a:lvl1pPr marL="57133" indent="-57133">
              <a:spcAft>
                <a:spcPts val="100"/>
              </a:spcAft>
              <a:buFont typeface="Arial" panose="020B0604020202020204" pitchFamily="34" charset="0"/>
              <a:buChar char=" "/>
              <a:defRPr sz="2199"/>
            </a:lvl1pPr>
            <a:lvl2pPr marL="57133" indent="-57133">
              <a:spcBef>
                <a:spcPts val="0"/>
              </a:spcBef>
              <a:spcAft>
                <a:spcPts val="1400"/>
              </a:spcAft>
              <a:buFontTx/>
              <a:buChar char=" "/>
              <a:defRPr sz="2199"/>
            </a:lvl2pPr>
            <a:lvl3pPr marL="287252" indent="-230119">
              <a:spcBef>
                <a:spcPts val="0"/>
              </a:spcBef>
              <a:defRPr sz="2199"/>
            </a:lvl3pPr>
            <a:lvl4pPr marL="626875" indent="-339623">
              <a:spcBef>
                <a:spcPts val="0"/>
              </a:spcBef>
              <a:defRPr sz="1799"/>
            </a:lvl4pPr>
            <a:lvl5pPr marL="856993" indent="-230119">
              <a:spcBef>
                <a:spcPts val="0"/>
              </a:spcBef>
              <a:spcAft>
                <a:spcPts val="14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094802" y="723394"/>
            <a:ext cx="9964252" cy="4708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55" y="6780362"/>
            <a:ext cx="2428574" cy="7763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0"/>
            <a:ext cx="12188826" cy="102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33250" y="294043"/>
            <a:ext cx="1001263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11481200" y="271192"/>
            <a:ext cx="45708" cy="457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1611354" y="271192"/>
            <a:ext cx="45708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33159" y="271192"/>
            <a:ext cx="45708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23439" y="6511298"/>
            <a:ext cx="175862" cy="45719"/>
            <a:chOff x="2575861" y="6511297"/>
            <a:chExt cx="175908" cy="45719"/>
          </a:xfrm>
        </p:grpSpPr>
        <p:sp>
          <p:nvSpPr>
            <p:cNvPr id="22" name="Oval 21"/>
            <p:cNvSpPr/>
            <p:nvPr userDrawn="1"/>
          </p:nvSpPr>
          <p:spPr>
            <a:xfrm>
              <a:off x="2575861" y="6511297"/>
              <a:ext cx="45720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 err="1">
                <a:latin typeface="+mj-lt"/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2706049" y="6511297"/>
              <a:ext cx="45720" cy="4571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 err="1">
                <a:latin typeface="+mj-lt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10774732" y="6343437"/>
            <a:ext cx="155253" cy="360513"/>
          </a:xfrm>
          <a:prstGeom prst="line">
            <a:avLst/>
          </a:prstGeom>
          <a:ln w="9525" cap="flat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730" y="6370249"/>
            <a:ext cx="1113312" cy="3156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73816" y="6420259"/>
            <a:ext cx="70631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750" dirty="0"/>
              <a:t>Arbor</a:t>
            </a:r>
            <a:r>
              <a:rPr lang="en-US" sz="750" baseline="0" dirty="0"/>
              <a:t> Networks 2016</a:t>
            </a:r>
            <a:endParaRPr lang="en-US" sz="75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929984" y="6408276"/>
            <a:ext cx="798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28C4241-E11A-1741-A907-8E661759B312}" type="slidenum">
              <a:rPr lang="en-US" sz="900" smtClean="0"/>
              <a:pPr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918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Divider Page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4" y="4052888"/>
            <a:ext cx="8231186" cy="112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rgbClr val="FFFFFF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0" r="70406" b="5474"/>
          <a:stretch/>
        </p:blipFill>
        <p:spPr>
          <a:xfrm>
            <a:off x="0" y="84660"/>
            <a:ext cx="2766287" cy="198688"/>
          </a:xfrm>
          <a:prstGeom prst="rect">
            <a:avLst/>
          </a:prstGeom>
        </p:spPr>
      </p:pic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1053015" y="1696529"/>
            <a:ext cx="10037793" cy="4513771"/>
          </a:xfrm>
        </p:spPr>
        <p:txBody>
          <a:bodyPr>
            <a:normAutofit/>
          </a:bodyPr>
          <a:lstStyle>
            <a:lvl1pPr marL="57133" indent="-57133">
              <a:spcAft>
                <a:spcPts val="100"/>
              </a:spcAft>
              <a:buFont typeface="Arial" panose="020B0604020202020204" pitchFamily="34" charset="0"/>
              <a:buChar char=" "/>
              <a:defRPr sz="2199"/>
            </a:lvl1pPr>
            <a:lvl2pPr marL="57133" indent="-57133">
              <a:spcBef>
                <a:spcPts val="0"/>
              </a:spcBef>
              <a:spcAft>
                <a:spcPts val="1400"/>
              </a:spcAft>
              <a:buFontTx/>
              <a:buChar char=" "/>
              <a:defRPr sz="2199"/>
            </a:lvl2pPr>
            <a:lvl3pPr marL="287252" indent="-230119">
              <a:spcBef>
                <a:spcPts val="0"/>
              </a:spcBef>
              <a:defRPr sz="2199"/>
            </a:lvl3pPr>
            <a:lvl4pPr marL="626875" indent="-339623">
              <a:spcBef>
                <a:spcPts val="0"/>
              </a:spcBef>
              <a:defRPr sz="1799"/>
            </a:lvl4pPr>
            <a:lvl5pPr marL="856993" indent="-230119">
              <a:spcBef>
                <a:spcPts val="0"/>
              </a:spcBef>
              <a:spcAft>
                <a:spcPts val="14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094802" y="723394"/>
            <a:ext cx="9964252" cy="4708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55" y="6780362"/>
            <a:ext cx="2428574" cy="7763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0"/>
            <a:ext cx="12188826" cy="102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33250" y="294043"/>
            <a:ext cx="1001263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11481200" y="271192"/>
            <a:ext cx="45708" cy="457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1611354" y="271192"/>
            <a:ext cx="45708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33159" y="271192"/>
            <a:ext cx="45708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23439" y="6511298"/>
            <a:ext cx="175862" cy="45719"/>
            <a:chOff x="2575861" y="6511297"/>
            <a:chExt cx="175908" cy="45719"/>
          </a:xfrm>
        </p:grpSpPr>
        <p:sp>
          <p:nvSpPr>
            <p:cNvPr id="22" name="Oval 21"/>
            <p:cNvSpPr/>
            <p:nvPr userDrawn="1"/>
          </p:nvSpPr>
          <p:spPr>
            <a:xfrm>
              <a:off x="2575861" y="6511297"/>
              <a:ext cx="45720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 err="1">
                <a:latin typeface="+mj-lt"/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2706049" y="6511297"/>
              <a:ext cx="45720" cy="4571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 err="1">
                <a:latin typeface="+mj-lt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10774732" y="6343437"/>
            <a:ext cx="155253" cy="360513"/>
          </a:xfrm>
          <a:prstGeom prst="line">
            <a:avLst/>
          </a:prstGeom>
          <a:ln w="9525" cap="flat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730" y="6370249"/>
            <a:ext cx="1113312" cy="3156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73816" y="6420259"/>
            <a:ext cx="70631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750" dirty="0"/>
              <a:t>Arbor</a:t>
            </a:r>
            <a:r>
              <a:rPr lang="en-US" sz="750" baseline="0" dirty="0"/>
              <a:t> Networks 2016</a:t>
            </a:r>
            <a:endParaRPr lang="en-US" sz="75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929984" y="6408276"/>
            <a:ext cx="798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28C4241-E11A-1741-A907-8E661759B312}" type="slidenum">
              <a:rPr lang="en-US" sz="900" smtClean="0"/>
              <a:pPr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852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0" r="70406" b="5474"/>
          <a:stretch/>
        </p:blipFill>
        <p:spPr>
          <a:xfrm>
            <a:off x="0" y="84660"/>
            <a:ext cx="2766287" cy="198688"/>
          </a:xfrm>
          <a:prstGeom prst="rect">
            <a:avLst/>
          </a:prstGeom>
        </p:spPr>
      </p:pic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1053015" y="1696529"/>
            <a:ext cx="10037793" cy="4513771"/>
          </a:xfrm>
        </p:spPr>
        <p:txBody>
          <a:bodyPr>
            <a:normAutofit/>
          </a:bodyPr>
          <a:lstStyle>
            <a:lvl1pPr marL="57133" indent="-57133">
              <a:spcAft>
                <a:spcPts val="100"/>
              </a:spcAft>
              <a:buFont typeface="Arial" panose="020B0604020202020204" pitchFamily="34" charset="0"/>
              <a:buChar char=" "/>
              <a:defRPr sz="2199"/>
            </a:lvl1pPr>
            <a:lvl2pPr marL="57133" indent="-57133">
              <a:spcBef>
                <a:spcPts val="0"/>
              </a:spcBef>
              <a:spcAft>
                <a:spcPts val="1400"/>
              </a:spcAft>
              <a:buFontTx/>
              <a:buChar char=" "/>
              <a:defRPr sz="2199"/>
            </a:lvl2pPr>
            <a:lvl3pPr marL="287252" indent="-230119">
              <a:spcBef>
                <a:spcPts val="0"/>
              </a:spcBef>
              <a:defRPr sz="2199"/>
            </a:lvl3pPr>
            <a:lvl4pPr marL="626875" indent="-339623">
              <a:spcBef>
                <a:spcPts val="0"/>
              </a:spcBef>
              <a:defRPr sz="1799"/>
            </a:lvl4pPr>
            <a:lvl5pPr marL="856993" indent="-230119">
              <a:spcBef>
                <a:spcPts val="0"/>
              </a:spcBef>
              <a:spcAft>
                <a:spcPts val="14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094802" y="723394"/>
            <a:ext cx="9964252" cy="4708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55" y="6780362"/>
            <a:ext cx="2428574" cy="7763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0"/>
            <a:ext cx="12188826" cy="102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33250" y="294043"/>
            <a:ext cx="1001263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11481200" y="271192"/>
            <a:ext cx="45708" cy="457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1611354" y="271192"/>
            <a:ext cx="45708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33159" y="271192"/>
            <a:ext cx="45708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 dirty="0" err="1">
              <a:latin typeface="+mj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23439" y="6511298"/>
            <a:ext cx="175862" cy="45719"/>
            <a:chOff x="2575861" y="6511297"/>
            <a:chExt cx="175908" cy="45719"/>
          </a:xfrm>
        </p:grpSpPr>
        <p:sp>
          <p:nvSpPr>
            <p:cNvPr id="22" name="Oval 21"/>
            <p:cNvSpPr/>
            <p:nvPr userDrawn="1"/>
          </p:nvSpPr>
          <p:spPr>
            <a:xfrm>
              <a:off x="2575861" y="6511297"/>
              <a:ext cx="45720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 err="1">
                <a:latin typeface="+mj-lt"/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2706049" y="6511297"/>
              <a:ext cx="45720" cy="4571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 err="1">
                <a:latin typeface="+mj-lt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10774732" y="6343437"/>
            <a:ext cx="155253" cy="360513"/>
          </a:xfrm>
          <a:prstGeom prst="line">
            <a:avLst/>
          </a:prstGeom>
          <a:ln w="9525" cap="flat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1730" y="6370249"/>
            <a:ext cx="1113312" cy="3156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73816" y="6420259"/>
            <a:ext cx="70631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750" dirty="0"/>
              <a:t>Arbor</a:t>
            </a:r>
            <a:r>
              <a:rPr lang="en-US" sz="750" baseline="0" dirty="0"/>
              <a:t> Networks 2016</a:t>
            </a:r>
            <a:endParaRPr lang="en-US" sz="75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929984" y="6408276"/>
            <a:ext cx="798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28C4241-E11A-1741-A907-8E661759B312}" type="slidenum">
              <a:rPr lang="en-US" sz="900" smtClean="0"/>
              <a:pPr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320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47695" y="6381752"/>
            <a:ext cx="7284764" cy="3047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55646" y="6381752"/>
            <a:ext cx="672925" cy="3047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2CFF89-885C-4A03-AB86-C866764978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1023143" y="1624263"/>
            <a:ext cx="10037793" cy="4586036"/>
          </a:xfrm>
        </p:spPr>
        <p:txBody>
          <a:bodyPr>
            <a:normAutofit/>
          </a:bodyPr>
          <a:lstStyle>
            <a:lvl1pPr marL="57150" indent="-57150">
              <a:spcAft>
                <a:spcPts val="100"/>
              </a:spcAft>
              <a:buFont typeface="Arial" panose="020B0604020202020204" pitchFamily="34" charset="0"/>
              <a:buChar char=" "/>
              <a:defRPr sz="2200"/>
            </a:lvl1pPr>
            <a:lvl2pPr marL="57150" indent="-57150">
              <a:spcBef>
                <a:spcPts val="0"/>
              </a:spcBef>
              <a:spcAft>
                <a:spcPts val="1400"/>
              </a:spcAft>
              <a:buFontTx/>
              <a:buChar char=" "/>
              <a:defRPr sz="2200"/>
            </a:lvl2pPr>
            <a:lvl3pPr marL="287338" indent="-230188">
              <a:spcBef>
                <a:spcPts val="0"/>
              </a:spcBef>
              <a:defRPr sz="2200"/>
            </a:lvl3pPr>
            <a:lvl4pPr marL="627063" indent="-339725">
              <a:spcBef>
                <a:spcPts val="0"/>
              </a:spcBef>
              <a:defRPr sz="1800"/>
            </a:lvl4pPr>
            <a:lvl5pPr marL="857250" indent="-230188">
              <a:spcBef>
                <a:spcPts val="0"/>
              </a:spcBef>
              <a:spcAft>
                <a:spcPts val="14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31107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094802" y="831351"/>
            <a:ext cx="9964252" cy="4708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50" y="6780362"/>
            <a:ext cx="2428574" cy="77638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2651923" y="6504291"/>
            <a:ext cx="312324" cy="59718"/>
            <a:chOff x="1997648" y="6507877"/>
            <a:chExt cx="234304" cy="59718"/>
          </a:xfrm>
        </p:grpSpPr>
        <p:sp>
          <p:nvSpPr>
            <p:cNvPr id="31" name="Oval 30"/>
            <p:cNvSpPr/>
            <p:nvPr userDrawn="1"/>
          </p:nvSpPr>
          <p:spPr>
            <a:xfrm>
              <a:off x="1997648" y="6507877"/>
              <a:ext cx="59719" cy="597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latin typeface="+mj-lt"/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2172233" y="6507877"/>
              <a:ext cx="59719" cy="597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latin typeface="+mj-lt"/>
              </a:endParaRPr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-2" y="1"/>
            <a:ext cx="12188826" cy="95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latin typeface="+mj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10736869" y="6343437"/>
            <a:ext cx="207003" cy="360513"/>
          </a:xfrm>
          <a:prstGeom prst="line">
            <a:avLst/>
          </a:prstGeom>
          <a:ln w="9525" cap="flat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rborLogo_RGB.e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036" y="6142341"/>
            <a:ext cx="233111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47695" y="6381752"/>
            <a:ext cx="7284764" cy="3047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55646" y="6381752"/>
            <a:ext cx="672925" cy="3047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2CFF89-885C-4A03-AB86-C866764978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1023143" y="1624263"/>
            <a:ext cx="10037793" cy="4586036"/>
          </a:xfrm>
        </p:spPr>
        <p:txBody>
          <a:bodyPr>
            <a:normAutofit/>
          </a:bodyPr>
          <a:lstStyle>
            <a:lvl1pPr marL="57150" indent="-57150">
              <a:spcAft>
                <a:spcPts val="100"/>
              </a:spcAft>
              <a:buFont typeface="Arial" panose="020B0604020202020204" pitchFamily="34" charset="0"/>
              <a:buChar char=" "/>
              <a:defRPr sz="2200"/>
            </a:lvl1pPr>
            <a:lvl2pPr marL="57150" indent="-57150">
              <a:spcBef>
                <a:spcPts val="0"/>
              </a:spcBef>
              <a:spcAft>
                <a:spcPts val="1400"/>
              </a:spcAft>
              <a:buFontTx/>
              <a:buChar char=" "/>
              <a:defRPr sz="2200"/>
            </a:lvl2pPr>
            <a:lvl3pPr marL="287338" indent="-230188">
              <a:spcBef>
                <a:spcPts val="0"/>
              </a:spcBef>
              <a:defRPr sz="2200"/>
            </a:lvl3pPr>
            <a:lvl4pPr marL="627063" indent="-339725">
              <a:spcBef>
                <a:spcPts val="0"/>
              </a:spcBef>
              <a:defRPr sz="1800"/>
            </a:lvl4pPr>
            <a:lvl5pPr marL="857250" indent="-230188">
              <a:spcBef>
                <a:spcPts val="0"/>
              </a:spcBef>
              <a:spcAft>
                <a:spcPts val="14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31107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094802" y="831351"/>
            <a:ext cx="9964252" cy="4708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50" y="6780362"/>
            <a:ext cx="2428574" cy="77638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2651923" y="6504291"/>
            <a:ext cx="312324" cy="59718"/>
            <a:chOff x="1997648" y="6507877"/>
            <a:chExt cx="234304" cy="59718"/>
          </a:xfrm>
        </p:grpSpPr>
        <p:sp>
          <p:nvSpPr>
            <p:cNvPr id="31" name="Oval 30"/>
            <p:cNvSpPr/>
            <p:nvPr userDrawn="1"/>
          </p:nvSpPr>
          <p:spPr>
            <a:xfrm>
              <a:off x="1997648" y="6507877"/>
              <a:ext cx="59719" cy="597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latin typeface="+mj-lt"/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2172233" y="6507877"/>
              <a:ext cx="59719" cy="597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latin typeface="+mj-lt"/>
              </a:endParaRPr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-2" y="1"/>
            <a:ext cx="12188826" cy="95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latin typeface="+mj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10736869" y="6343437"/>
            <a:ext cx="207003" cy="360513"/>
          </a:xfrm>
          <a:prstGeom prst="line">
            <a:avLst/>
          </a:prstGeom>
          <a:ln w="9525" cap="flat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rborLogo_RGB.e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036" y="6142341"/>
            <a:ext cx="233111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S_ICON_RGB™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973" y="6124273"/>
            <a:ext cx="580086" cy="5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Divider Page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4" y="4052888"/>
            <a:ext cx="8231186" cy="112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rgbClr val="FFFFFF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3214" y="4052888"/>
            <a:ext cx="8231186" cy="112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rgbClr val="FFFFFF"/>
                </a:solidFill>
              </a:defRPr>
            </a:lvl1pPr>
            <a:lvl2pPr marL="609494" indent="0">
              <a:buNone/>
              <a:defRPr>
                <a:solidFill>
                  <a:srgbClr val="FFFFFF"/>
                </a:solidFill>
              </a:defRPr>
            </a:lvl2pPr>
            <a:lvl3pPr marL="1218986" indent="0">
              <a:buNone/>
              <a:defRPr>
                <a:solidFill>
                  <a:srgbClr val="FFFFFF"/>
                </a:solidFill>
              </a:defRPr>
            </a:lvl3pPr>
            <a:lvl4pPr marL="1828480" indent="0">
              <a:buNone/>
              <a:defRPr>
                <a:solidFill>
                  <a:srgbClr val="FFFFFF"/>
                </a:solidFill>
              </a:defRPr>
            </a:lvl4pPr>
            <a:lvl5pPr marL="243797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Divider Page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scou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589" y="2444224"/>
            <a:ext cx="7095744" cy="16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2" y="1818290"/>
            <a:ext cx="11047413" cy="2149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Section Divider Page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87" y="533401"/>
            <a:ext cx="2123730" cy="29449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03213" y="6413956"/>
            <a:ext cx="4925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COPYRIGHT © 2018 NETSCOUT SYSTEMS, INC.  |  CONFIDENTIAL &amp; PROPRIETARY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11439" y="6413956"/>
            <a:ext cx="565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3D46893-EAA4-40B3-ABDC-65CA3F42015B}" type="slidenum">
              <a:rPr lang="en-US" sz="80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pPr algn="ctr"/>
              <a:t>‹#›</a:t>
            </a:fld>
            <a:endParaRPr lang="en-US" sz="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753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1152"/>
        </a:spcBef>
        <a:buNone/>
        <a:defRPr sz="4800" b="1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2" y="1818290"/>
            <a:ext cx="11047413" cy="2149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Section Divider Page</a:t>
            </a:r>
            <a:br>
              <a:rPr lang="en-US" dirty="0"/>
            </a:br>
            <a:r>
              <a:rPr lang="en-US" dirty="0"/>
              <a:t>Insert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03213" y="6413956"/>
            <a:ext cx="4925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COPYRIGHT © 2018 NETSCOUT SYSTEMS, INC.  |  CONFIDENTIAL &amp; PROPRIETARY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11439" y="6413956"/>
            <a:ext cx="565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3D46893-EAA4-40B3-ABDC-65CA3F42015B}" type="slidenum">
              <a:rPr lang="en-US" sz="80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pPr algn="ctr"/>
              <a:t>‹#›</a:t>
            </a:fld>
            <a:endParaRPr lang="en-US" sz="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" y="535209"/>
            <a:ext cx="3520434" cy="3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3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1152"/>
        </a:spcBef>
        <a:buNone/>
        <a:defRPr sz="4800" b="1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228600"/>
            <a:ext cx="11582400" cy="609600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562100"/>
            <a:ext cx="115824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3213" y="6413956"/>
            <a:ext cx="4925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COPYRIGHT © 2018 NETSCOUT SYSTEMS, INC.  |  CONFIDENTIAL &amp; PROPRIETARY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11439" y="6413956"/>
            <a:ext cx="565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3D46893-EAA4-40B3-ABDC-65CA3F42015B}" type="slidenum">
              <a:rPr lang="en-US" sz="8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5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758" r:id="rId3"/>
    <p:sldLayoutId id="2147483680" r:id="rId4"/>
    <p:sldLayoutId id="2147483650" r:id="rId5"/>
    <p:sldLayoutId id="2147483737" r:id="rId6"/>
    <p:sldLayoutId id="2147483681" r:id="rId7"/>
    <p:sldLayoutId id="2147483686" r:id="rId8"/>
    <p:sldLayoutId id="2147483731" r:id="rId9"/>
    <p:sldLayoutId id="2147483733" r:id="rId10"/>
    <p:sldLayoutId id="2147483754" r:id="rId11"/>
    <p:sldLayoutId id="2147483739" r:id="rId12"/>
    <p:sldLayoutId id="2147483740" r:id="rId13"/>
    <p:sldLayoutId id="2147483756" r:id="rId14"/>
    <p:sldLayoutId id="2147483662" r:id="rId15"/>
    <p:sldLayoutId id="2147483653" r:id="rId16"/>
    <p:sldLayoutId id="2147483664" r:id="rId17"/>
    <p:sldLayoutId id="2147483735" r:id="rId18"/>
    <p:sldLayoutId id="2147483751" r:id="rId19"/>
    <p:sldLayoutId id="2147483743" r:id="rId20"/>
    <p:sldLayoutId id="2147483745" r:id="rId21"/>
    <p:sldLayoutId id="2147483749" r:id="rId22"/>
    <p:sldLayoutId id="2147483747" r:id="rId23"/>
    <p:sldLayoutId id="214748367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09493" rtl="0" eaLnBrk="1" latinLnBrk="0" hangingPunct="1">
        <a:spcBef>
          <a:spcPct val="0"/>
        </a:spcBef>
        <a:buNone/>
        <a:defRPr sz="3800" b="1" i="0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01752" indent="-301752" algn="l" defTabSz="609493" rtl="0" eaLnBrk="1" latinLnBrk="0" hangingPunct="1">
        <a:lnSpc>
          <a:spcPct val="95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4667" indent="-301752" algn="l" defTabSz="609493" rtl="0" eaLnBrk="1" latinLnBrk="0" hangingPunct="1">
        <a:lnSpc>
          <a:spcPct val="95000"/>
        </a:lnSpc>
        <a:spcBef>
          <a:spcPts val="1000"/>
        </a:spcBef>
        <a:buFont typeface="Arial"/>
        <a:buChar char="–"/>
        <a:defRPr sz="21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941832" indent="-301752" algn="l" defTabSz="609493" rtl="0" eaLnBrk="1" latinLnBrk="0" hangingPunct="1">
        <a:lnSpc>
          <a:spcPct val="95000"/>
        </a:lnSpc>
        <a:spcBef>
          <a:spcPts val="1000"/>
        </a:spcBef>
        <a:buFont typeface="Arial"/>
        <a:buChar char="•"/>
        <a:defRPr sz="19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301752" algn="l" defTabSz="609493" rtl="0" eaLnBrk="1" latinLnBrk="0" hangingPunct="1">
        <a:lnSpc>
          <a:spcPct val="95000"/>
        </a:lnSpc>
        <a:spcBef>
          <a:spcPts val="1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463040" indent="-301752" algn="l" defTabSz="609493" rtl="0" eaLnBrk="1" latinLnBrk="0" hangingPunct="1">
        <a:lnSpc>
          <a:spcPct val="95000"/>
        </a:lnSpc>
        <a:spcBef>
          <a:spcPts val="1000"/>
        </a:spcBef>
        <a:buFont typeface="Arial" charset="0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1" userDrawn="1">
          <p15:clr>
            <a:srgbClr val="F26B43"/>
          </p15:clr>
        </p15:guide>
        <p15:guide id="2" pos="7487" userDrawn="1">
          <p15:clr>
            <a:srgbClr val="F26B43"/>
          </p15:clr>
        </p15:guide>
        <p15:guide id="3" orient="horz" pos="528" userDrawn="1">
          <p15:clr>
            <a:srgbClr val="F26B43"/>
          </p15:clr>
        </p15:guide>
        <p15:guide id="4" pos="3839" userDrawn="1">
          <p15:clr>
            <a:srgbClr val="F26B43"/>
          </p15:clr>
        </p15:guide>
        <p15:guide id="5" orient="horz" pos="2352" userDrawn="1">
          <p15:clr>
            <a:srgbClr val="F26B43"/>
          </p15:clr>
        </p15:guide>
        <p15:guide id="6" orient="horz" pos="144" userDrawn="1">
          <p15:clr>
            <a:srgbClr val="F26B43"/>
          </p15:clr>
        </p15:guide>
        <p15:guide id="7" orient="horz" pos="984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  <p15:guide id="9" orient="horz" pos="576" userDrawn="1">
          <p15:clr>
            <a:srgbClr val="F26B43"/>
          </p15:clr>
        </p15:guide>
        <p15:guide id="10" orient="horz" pos="888" userDrawn="1">
          <p15:clr>
            <a:srgbClr val="F26B43"/>
          </p15:clr>
        </p15:guide>
        <p15:guide id="11" orient="horz" pos="417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228600"/>
            <a:ext cx="11582400" cy="609600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562100"/>
            <a:ext cx="115824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3213" y="6413956"/>
            <a:ext cx="4925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COPYRIGHT © 2018 NETSCOUT SYSTEMS, INC.  |  PUBLIC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811439" y="6413956"/>
            <a:ext cx="565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3D46893-EAA4-40B3-ABDC-65CA3F42015B}" type="slidenum">
              <a:rPr lang="en-US" sz="8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4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59" r:id="rId3"/>
    <p:sldLayoutId id="2147483714" r:id="rId4"/>
    <p:sldLayoutId id="2147483715" r:id="rId5"/>
    <p:sldLayoutId id="2147483738" r:id="rId6"/>
    <p:sldLayoutId id="2147483716" r:id="rId7"/>
    <p:sldLayoutId id="2147483717" r:id="rId8"/>
    <p:sldLayoutId id="2147483732" r:id="rId9"/>
    <p:sldLayoutId id="2147483734" r:id="rId10"/>
    <p:sldLayoutId id="2147483755" r:id="rId11"/>
    <p:sldLayoutId id="2147483741" r:id="rId12"/>
    <p:sldLayoutId id="2147483742" r:id="rId13"/>
    <p:sldLayoutId id="2147483757" r:id="rId14"/>
    <p:sldLayoutId id="2147483718" r:id="rId15"/>
    <p:sldLayoutId id="2147483719" r:id="rId16"/>
    <p:sldLayoutId id="2147483720" r:id="rId17"/>
    <p:sldLayoutId id="2147483736" r:id="rId18"/>
    <p:sldLayoutId id="2147483752" r:id="rId19"/>
    <p:sldLayoutId id="2147483744" r:id="rId20"/>
    <p:sldLayoutId id="2147483746" r:id="rId21"/>
    <p:sldLayoutId id="2147483750" r:id="rId22"/>
    <p:sldLayoutId id="2147483748" r:id="rId23"/>
    <p:sldLayoutId id="2147483729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4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09493" rtl="0" eaLnBrk="1" latinLnBrk="0" hangingPunct="1">
        <a:spcBef>
          <a:spcPct val="0"/>
        </a:spcBef>
        <a:buNone/>
        <a:defRPr sz="3800" b="1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01752" indent="-301752" algn="l" defTabSz="609493" rtl="0" eaLnBrk="1" latinLnBrk="0" hangingPunct="1">
        <a:lnSpc>
          <a:spcPct val="95000"/>
        </a:lnSpc>
        <a:spcBef>
          <a:spcPts val="1000"/>
        </a:spcBef>
        <a:buFont typeface="Arial"/>
        <a:buChar char="•"/>
        <a:defRPr sz="2400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621792" indent="-301752" algn="l" defTabSz="609493" rtl="0" eaLnBrk="1" latinLnBrk="0" hangingPunct="1">
        <a:lnSpc>
          <a:spcPct val="95000"/>
        </a:lnSpc>
        <a:spcBef>
          <a:spcPts val="1000"/>
        </a:spcBef>
        <a:buFont typeface="Arial"/>
        <a:buChar char="–"/>
        <a:defRPr sz="2100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941832" indent="-304747" algn="l" defTabSz="609493" rtl="0" eaLnBrk="1" latinLnBrk="0" hangingPunct="1">
        <a:lnSpc>
          <a:spcPct val="95000"/>
        </a:lnSpc>
        <a:spcBef>
          <a:spcPts val="1000"/>
        </a:spcBef>
        <a:buFont typeface="Arial"/>
        <a:buChar char="•"/>
        <a:defRPr sz="19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1143000" indent="-304747" algn="l" defTabSz="609493" rtl="0" eaLnBrk="1" latinLnBrk="0" hangingPunct="1">
        <a:lnSpc>
          <a:spcPct val="95000"/>
        </a:lnSpc>
        <a:spcBef>
          <a:spcPts val="1000"/>
        </a:spcBef>
        <a:buFont typeface="Arial"/>
        <a:buChar char="–"/>
        <a:defRPr sz="1600" b="0" i="0" kern="1200">
          <a:solidFill>
            <a:schemeClr val="bg1"/>
          </a:solidFill>
          <a:latin typeface="Arial"/>
          <a:ea typeface="+mn-ea"/>
          <a:cs typeface="Arial"/>
        </a:defRPr>
      </a:lvl4pPr>
      <a:lvl5pPr marL="1463040" indent="-304747" algn="l" defTabSz="609493" rtl="0" eaLnBrk="1" latinLnBrk="0" hangingPunct="1">
        <a:lnSpc>
          <a:spcPct val="95000"/>
        </a:lnSpc>
        <a:spcBef>
          <a:spcPts val="1000"/>
        </a:spcBef>
        <a:buFont typeface="Arial" charset="0"/>
        <a:buChar char="•"/>
        <a:defRPr sz="1400" b="0" i="0" kern="1200">
          <a:solidFill>
            <a:schemeClr val="bg1"/>
          </a:solidFill>
          <a:latin typeface="Arial"/>
          <a:ea typeface="+mn-ea"/>
          <a:cs typeface="Arial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1">
          <p15:clr>
            <a:srgbClr val="F26B43"/>
          </p15:clr>
        </p15:guide>
        <p15:guide id="2" pos="7487">
          <p15:clr>
            <a:srgbClr val="F26B43"/>
          </p15:clr>
        </p15:guide>
        <p15:guide id="3" orient="horz" pos="528">
          <p15:clr>
            <a:srgbClr val="F26B43"/>
          </p15:clr>
        </p15:guide>
        <p15:guide id="4" pos="3839">
          <p15:clr>
            <a:srgbClr val="F26B43"/>
          </p15:clr>
        </p15:guide>
        <p15:guide id="5" orient="horz" pos="2352">
          <p15:clr>
            <a:srgbClr val="F26B43"/>
          </p15:clr>
        </p15:guide>
        <p15:guide id="6" orient="horz" pos="144">
          <p15:clr>
            <a:srgbClr val="F26B43"/>
          </p15:clr>
        </p15:guide>
        <p15:guide id="7" orient="horz" pos="984">
          <p15:clr>
            <a:srgbClr val="F26B43"/>
          </p15:clr>
        </p15:guide>
        <p15:guide id="8" orient="horz" pos="3864">
          <p15:clr>
            <a:srgbClr val="F26B43"/>
          </p15:clr>
        </p15:guide>
        <p15:guide id="9" orient="horz" pos="576" userDrawn="1">
          <p15:clr>
            <a:srgbClr val="F26B43"/>
          </p15:clr>
        </p15:guide>
        <p15:guide id="10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ings.ripe.net/see4/files/RIPE%20SEE4%20Belgrade%20Serbia%20-%20CloudFlare%20-%20DDoS%20mitigation%20-%20Martin%20Levy.pdf" TargetMode="External"/><Relationship Id="rId3" Type="http://schemas.openxmlformats.org/officeDocument/2006/relationships/hyperlink" Target="https://www.youtube.com/watch?v=Aj8EKYVSTtk" TargetMode="External"/><Relationship Id="rId7" Type="http://schemas.openxmlformats.org/officeDocument/2006/relationships/hyperlink" Target="https://www.netscout.com/blog/asert/new-twist-ssdp-attacks" TargetMode="External"/><Relationship Id="rId12" Type="http://schemas.openxmlformats.org/officeDocument/2006/relationships/hyperlink" Target="https://tools.ietf.org/html/draft-ietf-idr-rfc5575bis-14#appendix-A" TargetMode="External"/><Relationship Id="rId2" Type="http://schemas.openxmlformats.org/officeDocument/2006/relationships/hyperlink" Target="https://www.de-cix.net/Files/2731074c857497be3827ac9537b6e486f27aa57c/Research-paper-Stellar-Network-Attack-Mitigation-using-Advanced-Blackholing.pdf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datatracker.ietf.org/doc/draft-khare-idr-bgp-flowspec-payload-match/" TargetMode="External"/><Relationship Id="rId11" Type="http://schemas.openxmlformats.org/officeDocument/2006/relationships/hyperlink" Target="https://cert.orange.pl/aktualnosci/ddos-w-naszej-sieci-coraz-silniej-coraz-wiecej" TargetMode="External"/><Relationship Id="rId5" Type="http://schemas.openxmlformats.org/officeDocument/2006/relationships/hyperlink" Target="https://www.nextlayer.at/wp-content/uploads/2018/06/loibl-bacher-bgp-flowspec-interop-012017.pdf" TargetMode="External"/><Relationship Id="rId10" Type="http://schemas.openxmlformats.org/officeDocument/2006/relationships/hyperlink" Target="https://habr.com/ru/company/rostelecom/blog/325138/" TargetMode="External"/><Relationship Id="rId4" Type="http://schemas.openxmlformats.org/officeDocument/2006/relationships/hyperlink" Target="https://www.youtube.com/watch?v=rKEz8mXcC7o" TargetMode="External"/><Relationship Id="rId9" Type="http://schemas.openxmlformats.org/officeDocument/2006/relationships/hyperlink" Target="https://www.capacitymedia.com/articles/3585228/Level-3-launches-BGP-Flowspec-on-global-backbon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BDA-8768-5A41-8DF4-7CC15184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improved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5DE34-140E-894C-B85E-1CA7C8D7D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Scale</a:t>
            </a:r>
            <a:r>
              <a:rPr lang="de-DE" dirty="0"/>
              <a:t> on </a:t>
            </a:r>
            <a:r>
              <a:rPr lang="de-DE" dirty="0" err="1"/>
              <a:t>router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concurrently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rules</a:t>
            </a:r>
            <a:endParaRPr lang="de-DE" dirty="0"/>
          </a:p>
          <a:p>
            <a:pPr lvl="1"/>
            <a:r>
              <a:rPr lang="de-DE" dirty="0"/>
              <a:t>Speed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import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  <a:p>
            <a:r>
              <a:rPr lang="de-DE" dirty="0" err="1"/>
              <a:t>Various</a:t>
            </a:r>
            <a:r>
              <a:rPr lang="de-DE" dirty="0"/>
              <a:t> „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nets</a:t>
            </a:r>
            <a:r>
              <a:rPr lang="de-DE" dirty="0"/>
              <a:t>“:</a:t>
            </a:r>
          </a:p>
          <a:p>
            <a:pPr lvl="1"/>
            <a:r>
              <a:rPr lang="de-DE" dirty="0" err="1"/>
              <a:t>Prevent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impacting</a:t>
            </a:r>
            <a:r>
              <a:rPr lang="de-DE" dirty="0"/>
              <a:t> </a:t>
            </a:r>
            <a:r>
              <a:rPr lang="de-DE" dirty="0" err="1"/>
              <a:t>router</a:t>
            </a:r>
            <a:r>
              <a:rPr lang="de-DE" dirty="0"/>
              <a:t> </a:t>
            </a:r>
            <a:r>
              <a:rPr lang="de-DE" dirty="0" err="1"/>
              <a:t>forwarding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granularity</a:t>
            </a:r>
            <a:r>
              <a:rPr lang="de-DE" dirty="0"/>
              <a:t> in </a:t>
            </a:r>
            <a:r>
              <a:rPr lang="de-DE" dirty="0" err="1"/>
              <a:t>import</a:t>
            </a:r>
            <a:r>
              <a:rPr lang="de-DE" dirty="0"/>
              <a:t> </a:t>
            </a:r>
            <a:r>
              <a:rPr lang="de-DE" dirty="0" err="1"/>
              <a:t>policies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impossible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/</a:t>
            </a:r>
            <a:r>
              <a:rPr lang="de-DE" dirty="0" err="1"/>
              <a:t>reject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action</a:t>
            </a:r>
            <a:endParaRPr lang="de-DE" dirty="0"/>
          </a:p>
          <a:p>
            <a:pPr lvl="2"/>
            <a:r>
              <a:rPr lang="de-DE" dirty="0" err="1"/>
              <a:t>Therefore</a:t>
            </a:r>
            <a:r>
              <a:rPr lang="de-DE" dirty="0"/>
              <a:t>,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DSCP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„network-</a:t>
            </a:r>
            <a:r>
              <a:rPr lang="de-DE" dirty="0" err="1"/>
              <a:t>critical</a:t>
            </a:r>
            <a:r>
              <a:rPr lang="de-DE" dirty="0"/>
              <a:t>“</a:t>
            </a:r>
          </a:p>
          <a:p>
            <a:r>
              <a:rPr lang="de-DE" dirty="0"/>
              <a:t>These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implementation-specific</a:t>
            </a:r>
            <a:r>
              <a:rPr lang="de-DE" dirty="0"/>
              <a:t> </a:t>
            </a:r>
            <a:r>
              <a:rPr lang="de-DE" dirty="0" err="1"/>
              <a:t>improvements</a:t>
            </a:r>
            <a:r>
              <a:rPr lang="de-DE" dirty="0"/>
              <a:t>. </a:t>
            </a:r>
            <a:r>
              <a:rPr lang="de-DE" dirty="0" err="1"/>
              <a:t>They</a:t>
            </a:r>
            <a:r>
              <a:rPr lang="de-DE" dirty="0"/>
              <a:t> do not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consensus</a:t>
            </a:r>
            <a:r>
              <a:rPr lang="de-DE" dirty="0"/>
              <a:t> in a form </a:t>
            </a:r>
            <a:r>
              <a:rPr lang="de-DE" dirty="0" err="1"/>
              <a:t>of</a:t>
            </a:r>
            <a:r>
              <a:rPr lang="de-DE" dirty="0"/>
              <a:t> IETF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BCP.</a:t>
            </a:r>
          </a:p>
        </p:txBody>
      </p:sp>
    </p:spTree>
    <p:extLst>
      <p:ext uri="{BB962C8B-B14F-4D97-AF65-F5344CB8AC3E}">
        <p14:creationId xmlns:p14="http://schemas.microsoft.com/office/powerpoint/2010/main" val="25008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D631-3795-9446-AC3A-B0BE88FE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impossible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today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BD78A-C01B-5443-861A-384FFDBE5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Match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random</a:t>
            </a:r>
            <a:r>
              <a:rPr lang="de-DE" dirty="0"/>
              <a:t> L3-L4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payload</a:t>
            </a:r>
            <a:endParaRPr lang="de-DE" dirty="0"/>
          </a:p>
          <a:p>
            <a:pPr lvl="1"/>
            <a:r>
              <a:rPr lang="de-DE" dirty="0" err="1"/>
              <a:t>Example</a:t>
            </a:r>
            <a:r>
              <a:rPr lang="de-DE" dirty="0"/>
              <a:t>: IP TTL, TCP </a:t>
            </a:r>
            <a:r>
              <a:rPr lang="de-DE" dirty="0" err="1"/>
              <a:t>Window</a:t>
            </a:r>
            <a:r>
              <a:rPr lang="de-DE" dirty="0"/>
              <a:t> Size</a:t>
            </a:r>
          </a:p>
          <a:p>
            <a:r>
              <a:rPr lang="de-DE" dirty="0"/>
              <a:t>Report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administrative </a:t>
            </a:r>
            <a:r>
              <a:rPr lang="de-DE" dirty="0" err="1"/>
              <a:t>boundaries</a:t>
            </a:r>
            <a:endParaRPr lang="de-DE" dirty="0"/>
          </a:p>
          <a:p>
            <a:pPr lvl="1"/>
            <a:r>
              <a:rPr lang="de-DE" dirty="0"/>
              <a:t>ISP1 </a:t>
            </a:r>
            <a:r>
              <a:rPr lang="de-DE" dirty="0" err="1"/>
              <a:t>sends</a:t>
            </a:r>
            <a:r>
              <a:rPr lang="de-DE" dirty="0"/>
              <a:t> a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ISP2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ISP1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visibility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dropped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estimate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efficacy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? </a:t>
            </a:r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(</a:t>
            </a:r>
            <a:r>
              <a:rPr lang="de-DE" dirty="0" err="1"/>
              <a:t>think</a:t>
            </a:r>
            <a:r>
              <a:rPr lang="de-DE" dirty="0"/>
              <a:t> RFC </a:t>
            </a:r>
            <a:r>
              <a:rPr lang="de-DE" dirty="0" err="1"/>
              <a:t>documents</a:t>
            </a:r>
            <a:r>
              <a:rPr lang="de-DE" dirty="0"/>
              <a:t>)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well-</a:t>
            </a:r>
            <a:r>
              <a:rPr lang="de-DE" dirty="0" err="1"/>
              <a:t>defined</a:t>
            </a:r>
            <a:r>
              <a:rPr lang="de-DE" dirty="0"/>
              <a:t> Best </a:t>
            </a:r>
            <a:r>
              <a:rPr lang="de-DE" dirty="0" err="1"/>
              <a:t>Current</a:t>
            </a:r>
            <a:r>
              <a:rPr lang="de-DE" dirty="0"/>
              <a:t> Practices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1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222C-F6CA-B547-A953-65AFDED5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Flexible Payload </a:t>
            </a:r>
            <a:r>
              <a:rPr lang="de-DE" dirty="0" err="1"/>
              <a:t>Matching</a:t>
            </a:r>
            <a:r>
              <a:rPr lang="de-DE" dirty="0"/>
              <a:t>: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statement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99A0C-E309-8745-8921-7C7E389A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Majority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volumetric</a:t>
            </a:r>
            <a:r>
              <a:rPr lang="de-DE" dirty="0"/>
              <a:t> </a:t>
            </a:r>
            <a:r>
              <a:rPr lang="de-DE" dirty="0" err="1"/>
              <a:t>DDoS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amplification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.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successfully</a:t>
            </a:r>
            <a:r>
              <a:rPr lang="de-DE" dirty="0"/>
              <a:t> </a:t>
            </a:r>
            <a:r>
              <a:rPr lang="de-DE" dirty="0" err="1"/>
              <a:t>mitigated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„</a:t>
            </a:r>
            <a:r>
              <a:rPr lang="de-DE" dirty="0" err="1"/>
              <a:t>standard</a:t>
            </a:r>
            <a:r>
              <a:rPr lang="de-DE" dirty="0"/>
              <a:t>“ </a:t>
            </a:r>
            <a:r>
              <a:rPr lang="de-DE" dirty="0" err="1"/>
              <a:t>FlowSpec</a:t>
            </a:r>
            <a:r>
              <a:rPr lang="de-DE" dirty="0"/>
              <a:t>, </a:t>
            </a:r>
            <a:r>
              <a:rPr lang="de-DE" dirty="0" err="1"/>
              <a:t>matching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UDP </a:t>
            </a:r>
            <a:r>
              <a:rPr lang="de-DE" dirty="0" err="1"/>
              <a:t>port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exist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Bittorent</a:t>
            </a:r>
            <a:r>
              <a:rPr lang="de-DE" dirty="0"/>
              <a:t> </a:t>
            </a:r>
            <a:r>
              <a:rPr lang="de-DE" dirty="0" err="1"/>
              <a:t>amplification</a:t>
            </a:r>
            <a:endParaRPr lang="de-DE" dirty="0"/>
          </a:p>
          <a:p>
            <a:pPr lvl="1"/>
            <a:r>
              <a:rPr lang="de-DE" dirty="0"/>
              <a:t>SSDP </a:t>
            </a:r>
            <a:r>
              <a:rPr lang="de-DE" dirty="0" err="1"/>
              <a:t>diffraction</a:t>
            </a:r>
            <a:endParaRPr lang="de-DE" dirty="0"/>
          </a:p>
          <a:p>
            <a:r>
              <a:rPr lang="de-DE" dirty="0"/>
              <a:t>These </a:t>
            </a:r>
            <a:r>
              <a:rPr lang="de-DE" dirty="0" err="1"/>
              <a:t>attacks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in </a:t>
            </a:r>
            <a:r>
              <a:rPr lang="de-DE" dirty="0" err="1"/>
              <a:t>packets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UDP </a:t>
            </a:r>
            <a:r>
              <a:rPr lang="de-DE" dirty="0" err="1"/>
              <a:t>port</a:t>
            </a:r>
            <a:r>
              <a:rPr lang="de-DE" dirty="0"/>
              <a:t>, so </a:t>
            </a:r>
            <a:r>
              <a:rPr lang="de-DE" dirty="0" err="1"/>
              <a:t>it‘s</a:t>
            </a:r>
            <a:r>
              <a:rPr lang="de-DE" dirty="0"/>
              <a:t> not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classifier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.</a:t>
            </a:r>
          </a:p>
          <a:p>
            <a:r>
              <a:rPr lang="de-DE" dirty="0"/>
              <a:t>At </a:t>
            </a:r>
            <a:r>
              <a:rPr lang="de-DE" dirty="0" err="1"/>
              <a:t>the</a:t>
            </a:r>
            <a:r>
              <a:rPr lang="de-DE" dirty="0"/>
              <a:t> same time,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</a:t>
            </a:r>
            <a:r>
              <a:rPr lang="de-DE" dirty="0" err="1"/>
              <a:t>generate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patterns</a:t>
            </a:r>
            <a:r>
              <a:rPr lang="de-DE" dirty="0"/>
              <a:t> in </a:t>
            </a:r>
            <a:r>
              <a:rPr lang="de-DE" dirty="0" err="1"/>
              <a:t>payload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routers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 </a:t>
            </a:r>
            <a:r>
              <a:rPr lang="de-DE" dirty="0" err="1"/>
              <a:t>packets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payload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3F633-0B4B-AF4C-B3B9-C9E6AC9E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438400"/>
            <a:ext cx="7861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222C-F6CA-B547-A953-65AFDED5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Flexible Payload </a:t>
            </a:r>
            <a:r>
              <a:rPr lang="de-DE" dirty="0" err="1"/>
              <a:t>Matching</a:t>
            </a:r>
            <a:r>
              <a:rPr lang="de-DE" dirty="0"/>
              <a:t>: </a:t>
            </a:r>
            <a:r>
              <a:rPr lang="de-DE" dirty="0" err="1"/>
              <a:t>solution</a:t>
            </a:r>
            <a:r>
              <a:rPr lang="de-DE" dirty="0"/>
              <a:t>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99A0C-E309-8745-8921-7C7E389A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„flexible </a:t>
            </a:r>
            <a:r>
              <a:rPr lang="de-DE" dirty="0" err="1"/>
              <a:t>match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“ </a:t>
            </a:r>
            <a:r>
              <a:rPr lang="de-DE" dirty="0" err="1"/>
              <a:t>component</a:t>
            </a:r>
            <a:r>
              <a:rPr lang="de-DE" dirty="0"/>
              <a:t> type: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E12AF-9A1A-4344-AF23-777EAFC23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err="1"/>
              <a:t>draft</a:t>
            </a:r>
            <a:r>
              <a:rPr lang="de-DE" dirty="0"/>
              <a:t>-</a:t>
            </a:r>
            <a:r>
              <a:rPr lang="de-DE" dirty="0" err="1"/>
              <a:t>khare</a:t>
            </a:r>
            <a:r>
              <a:rPr lang="de-DE" dirty="0"/>
              <a:t>-</a:t>
            </a:r>
            <a:r>
              <a:rPr lang="de-DE" dirty="0" err="1"/>
              <a:t>idr</a:t>
            </a:r>
            <a:r>
              <a:rPr lang="de-DE" dirty="0"/>
              <a:t>-</a:t>
            </a:r>
            <a:r>
              <a:rPr lang="de-DE" dirty="0" err="1"/>
              <a:t>bgp</a:t>
            </a:r>
            <a:r>
              <a:rPr lang="de-DE" dirty="0"/>
              <a:t>-</a:t>
            </a:r>
            <a:r>
              <a:rPr lang="de-DE" dirty="0" err="1"/>
              <a:t>flowspec</a:t>
            </a:r>
            <a:r>
              <a:rPr lang="de-DE" dirty="0"/>
              <a:t>-</a:t>
            </a:r>
            <a:r>
              <a:rPr lang="de-DE" dirty="0" err="1"/>
              <a:t>payload</a:t>
            </a:r>
            <a:r>
              <a:rPr lang="de-DE" dirty="0"/>
              <a:t>-match</a:t>
            </a:r>
          </a:p>
          <a:p>
            <a:r>
              <a:rPr lang="de-DE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F4CBF-D614-A144-A877-F4B0D577B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209800"/>
            <a:ext cx="2959100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A965D1-65C1-E047-9C4C-FC4E034F4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88" y="2867314"/>
            <a:ext cx="2578100" cy="52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7A448D-03D6-9B4F-ACD3-16E0B2AB0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64" y="5094431"/>
            <a:ext cx="30988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2ED8C1-303A-8C49-B8A6-939080563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19" y="5761758"/>
            <a:ext cx="2628900" cy="4953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C6F9C3-C0AC-B84C-8473-397827376F37}"/>
              </a:ext>
            </a:extLst>
          </p:cNvPr>
          <p:cNvSpPr/>
          <p:nvPr/>
        </p:nvSpPr>
        <p:spPr>
          <a:xfrm>
            <a:off x="7181560" y="2936298"/>
            <a:ext cx="4648200" cy="1178214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ourier" pitchFamily="2" charset="0"/>
              </a:rPr>
              <a:t>Type X – Flexible Match </a:t>
            </a:r>
            <a:r>
              <a:rPr lang="de-DE" sz="1600" b="1" dirty="0" err="1">
                <a:solidFill>
                  <a:schemeClr val="tx1"/>
                </a:solidFill>
                <a:latin typeface="Courier" pitchFamily="2" charset="0"/>
              </a:rPr>
              <a:t>Conditions</a:t>
            </a:r>
            <a:endParaRPr lang="de-DE" sz="1600" b="1" dirty="0">
              <a:solidFill>
                <a:schemeClr val="tx1"/>
              </a:solidFill>
              <a:latin typeface="Courier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558DA8-9D58-A34F-8704-D603A90F7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60" y="3594100"/>
            <a:ext cx="2438400" cy="50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66EC18-631E-0243-B9F4-8008478D9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0360" y="4387272"/>
            <a:ext cx="2908300" cy="55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ECFB5B-E5F2-1449-A78D-EC230A71E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60" y="4308186"/>
            <a:ext cx="2222500" cy="596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483892-284B-AB4B-8BD2-19A449C7B8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0360" y="2235200"/>
            <a:ext cx="2400300" cy="469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C5CE0B-3E5F-204A-BFB6-4EC3B4A6CF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0360" y="2921000"/>
            <a:ext cx="2235200" cy="546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37A412-0222-0C4B-AFE3-92DFFEDC50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0360" y="3654136"/>
            <a:ext cx="2438400" cy="55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96891D-A0C6-4547-9C3E-8E3725FCE8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5309" y="5093855"/>
            <a:ext cx="4216400" cy="584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EF4BFD-8FA5-BD4E-845E-A0DFDBDEE6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5760" y="5761758"/>
            <a:ext cx="23495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222C-F6CA-B547-A953-65AFDED5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Flexible Payload </a:t>
            </a:r>
            <a:r>
              <a:rPr lang="de-DE" dirty="0" err="1"/>
              <a:t>Matching</a:t>
            </a:r>
            <a:r>
              <a:rPr lang="de-DE" dirty="0"/>
              <a:t>: </a:t>
            </a:r>
            <a:r>
              <a:rPr lang="de-DE" dirty="0" err="1"/>
              <a:t>solution</a:t>
            </a:r>
            <a:r>
              <a:rPr lang="de-DE" dirty="0"/>
              <a:t>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99A0C-E309-8745-8921-7C7E389A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13" y="1562100"/>
            <a:ext cx="6019799" cy="4572000"/>
          </a:xfrm>
        </p:spPr>
        <p:txBody>
          <a:bodyPr/>
          <a:lstStyle/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type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 </a:t>
            </a:r>
            <a:r>
              <a:rPr lang="de-DE" dirty="0" err="1"/>
              <a:t>anywhere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packet: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In </a:t>
            </a:r>
            <a:r>
              <a:rPr lang="de-DE" dirty="0" err="1">
                <a:solidFill>
                  <a:schemeClr val="accent1"/>
                </a:solidFill>
              </a:rPr>
              <a:t>any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field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rgbClr val="00B0F0"/>
                </a:solidFill>
              </a:rPr>
              <a:t>Across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fields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regardless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of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field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boundaries</a:t>
            </a:r>
            <a:r>
              <a:rPr lang="de-DE" dirty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de-DE" dirty="0">
                <a:solidFill>
                  <a:srgbClr val="FFC81C"/>
                </a:solidFill>
              </a:rPr>
              <a:t>In </a:t>
            </a:r>
            <a:r>
              <a:rPr lang="de-DE" dirty="0" err="1">
                <a:solidFill>
                  <a:srgbClr val="FFC81C"/>
                </a:solidFill>
              </a:rPr>
              <a:t>payload</a:t>
            </a:r>
            <a:endParaRPr lang="de-DE" dirty="0">
              <a:solidFill>
                <a:srgbClr val="FFC81C"/>
              </a:solidFill>
            </a:endParaRPr>
          </a:p>
          <a:p>
            <a:r>
              <a:rPr lang="de-DE" dirty="0"/>
              <a:t>Match </a:t>
            </a:r>
            <a:r>
              <a:rPr lang="de-DE" dirty="0" err="1"/>
              <a:t>using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Bit </a:t>
            </a:r>
            <a:r>
              <a:rPr lang="de-DE" dirty="0" err="1"/>
              <a:t>pattern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bitmask</a:t>
            </a:r>
            <a:endParaRPr lang="de-DE" dirty="0"/>
          </a:p>
          <a:p>
            <a:pPr lvl="1"/>
            <a:r>
              <a:rPr lang="de-DE" dirty="0" err="1"/>
              <a:t>Numeric</a:t>
            </a:r>
            <a:r>
              <a:rPr lang="de-DE" dirty="0"/>
              <a:t> </a:t>
            </a:r>
            <a:r>
              <a:rPr lang="de-DE" dirty="0" err="1"/>
              <a:t>pattern</a:t>
            </a:r>
            <a:endParaRPr lang="de-DE" dirty="0"/>
          </a:p>
          <a:p>
            <a:pPr lvl="1"/>
            <a:r>
              <a:rPr lang="de-DE" dirty="0"/>
              <a:t>Regular </a:t>
            </a:r>
            <a:r>
              <a:rPr lang="de-DE" dirty="0" err="1"/>
              <a:t>expressions</a:t>
            </a:r>
            <a:endParaRPr lang="de-DE" dirty="0"/>
          </a:p>
          <a:p>
            <a:pPr marL="320040" lvl="1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E12AF-9A1A-4344-AF23-777EAFC23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err="1"/>
              <a:t>draft</a:t>
            </a:r>
            <a:r>
              <a:rPr lang="de-DE" dirty="0"/>
              <a:t>-</a:t>
            </a:r>
            <a:r>
              <a:rPr lang="de-DE" dirty="0" err="1"/>
              <a:t>khare</a:t>
            </a:r>
            <a:r>
              <a:rPr lang="de-DE" dirty="0"/>
              <a:t>-</a:t>
            </a:r>
            <a:r>
              <a:rPr lang="de-DE" dirty="0" err="1"/>
              <a:t>idr</a:t>
            </a:r>
            <a:r>
              <a:rPr lang="de-DE" dirty="0"/>
              <a:t>-</a:t>
            </a:r>
            <a:r>
              <a:rPr lang="de-DE" dirty="0" err="1"/>
              <a:t>bgp</a:t>
            </a:r>
            <a:r>
              <a:rPr lang="de-DE" dirty="0"/>
              <a:t>-</a:t>
            </a:r>
            <a:r>
              <a:rPr lang="de-DE" dirty="0" err="1"/>
              <a:t>flowspec</a:t>
            </a:r>
            <a:r>
              <a:rPr lang="de-DE" dirty="0"/>
              <a:t>-</a:t>
            </a:r>
            <a:r>
              <a:rPr lang="de-DE" dirty="0" err="1"/>
              <a:t>payload</a:t>
            </a:r>
            <a:r>
              <a:rPr lang="de-DE" dirty="0"/>
              <a:t>-match</a:t>
            </a:r>
          </a:p>
          <a:p>
            <a:r>
              <a:rPr lang="de-DE" dirty="0"/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A3AD98-F657-8C4E-BC55-C4BE1B099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12" y="1073340"/>
            <a:ext cx="5537200" cy="5670093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550FB667-4D5E-A44C-A8C7-D727C33A5057}"/>
              </a:ext>
            </a:extLst>
          </p:cNvPr>
          <p:cNvSpPr/>
          <p:nvPr/>
        </p:nvSpPr>
        <p:spPr>
          <a:xfrm>
            <a:off x="6856412" y="2505009"/>
            <a:ext cx="1524000" cy="381000"/>
          </a:xfrm>
          <a:prstGeom prst="frame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B9334879-FF62-674E-832F-33AD8779C4E5}"/>
              </a:ext>
            </a:extLst>
          </p:cNvPr>
          <p:cNvSpPr/>
          <p:nvPr/>
        </p:nvSpPr>
        <p:spPr>
          <a:xfrm>
            <a:off x="8228012" y="5403660"/>
            <a:ext cx="2895600" cy="381000"/>
          </a:xfrm>
          <a:prstGeom prst="frame">
            <a:avLst/>
          </a:prstGeom>
          <a:solidFill>
            <a:srgbClr val="00B0F0"/>
          </a:solidFill>
          <a:ln w="1270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6A3FB09F-E21A-0F44-8FE6-0BE0E8A921D7}"/>
              </a:ext>
            </a:extLst>
          </p:cNvPr>
          <p:cNvSpPr/>
          <p:nvPr/>
        </p:nvSpPr>
        <p:spPr>
          <a:xfrm>
            <a:off x="9904412" y="3886200"/>
            <a:ext cx="1524000" cy="381000"/>
          </a:xfrm>
          <a:prstGeom prst="frame">
            <a:avLst>
              <a:gd name="adj1" fmla="val 50000"/>
            </a:avLst>
          </a:prstGeom>
          <a:solidFill>
            <a:srgbClr val="FFC81C"/>
          </a:solidFill>
          <a:ln w="12700" cmpd="sng">
            <a:solidFill>
              <a:srgbClr val="FFC8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222C-F6CA-B547-A953-65AFDED5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Reporting: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statement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99A0C-E309-8745-8921-7C7E389A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?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standardized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matches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SNMP </a:t>
            </a:r>
            <a:r>
              <a:rPr lang="de-DE" dirty="0" err="1"/>
              <a:t>counters</a:t>
            </a:r>
            <a:endParaRPr lang="de-DE" dirty="0"/>
          </a:p>
          <a:p>
            <a:pPr lvl="1"/>
            <a:r>
              <a:rPr lang="de-DE" dirty="0"/>
              <a:t>XML/</a:t>
            </a:r>
            <a:r>
              <a:rPr lang="de-DE" dirty="0" err="1"/>
              <a:t>Netconf</a:t>
            </a:r>
            <a:endParaRPr lang="de-DE" dirty="0"/>
          </a:p>
          <a:p>
            <a:pPr lvl="1"/>
            <a:r>
              <a:rPr lang="de-DE" dirty="0"/>
              <a:t>draft-wu-idr-flowspec-yang-cfg-02</a:t>
            </a:r>
          </a:p>
          <a:p>
            <a:pPr marL="320040" lvl="1" indent="0">
              <a:buNone/>
            </a:pPr>
            <a:endParaRPr lang="de-DE" dirty="0"/>
          </a:p>
          <a:p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news</a:t>
            </a:r>
            <a:r>
              <a:rPr lang="de-DE" dirty="0"/>
              <a:t>: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routers</a:t>
            </a:r>
            <a:r>
              <a:rPr lang="de-DE" dirty="0"/>
              <a:t> </a:t>
            </a:r>
            <a:r>
              <a:rPr lang="de-DE" dirty="0" err="1"/>
              <a:t>generate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telemetry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, </a:t>
            </a:r>
            <a:r>
              <a:rPr lang="de-DE" dirty="0" err="1"/>
              <a:t>dropped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:</a:t>
            </a:r>
          </a:p>
          <a:p>
            <a:pPr marL="320040" lvl="1" indent="0">
              <a:buNone/>
            </a:pP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DCA0B-5179-604C-8FC2-4E68DF414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2" y="2984500"/>
            <a:ext cx="3479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F9106D-92CF-A243-A5EA-B128D308F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5130800"/>
            <a:ext cx="105918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222C-F6CA-B547-A953-65AFDED5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Reporting: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99A0C-E309-8745-8921-7C7E389A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13" y="1562100"/>
            <a:ext cx="11582400" cy="4572000"/>
          </a:xfrm>
        </p:spPr>
        <p:txBody>
          <a:bodyPr>
            <a:normAutofit/>
          </a:bodyPr>
          <a:lstStyle/>
          <a:p>
            <a:r>
              <a:rPr lang="de-DE" dirty="0" err="1"/>
              <a:t>Corellate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NLRI </a:t>
            </a:r>
            <a:r>
              <a:rPr lang="de-DE" dirty="0" err="1"/>
              <a:t>and</a:t>
            </a:r>
            <a:r>
              <a:rPr lang="de-DE" dirty="0"/>
              <a:t> Flow </a:t>
            </a:r>
            <a:r>
              <a:rPr lang="de-DE" dirty="0" err="1"/>
              <a:t>records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Vendor</a:t>
            </a:r>
            <a:r>
              <a:rPr lang="de-DE" dirty="0"/>
              <a:t>-independent </a:t>
            </a:r>
            <a:r>
              <a:rPr lang="de-DE" dirty="0" err="1"/>
              <a:t>approach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parse </a:t>
            </a:r>
            <a:r>
              <a:rPr lang="de-DE" dirty="0" err="1"/>
              <a:t>proprietary</a:t>
            </a:r>
            <a:r>
              <a:rPr lang="de-DE" dirty="0"/>
              <a:t>  SNMP </a:t>
            </a:r>
            <a:r>
              <a:rPr lang="de-DE" dirty="0" err="1"/>
              <a:t>or</a:t>
            </a:r>
            <a:r>
              <a:rPr lang="de-DE" dirty="0"/>
              <a:t> XML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BC58B7E-1AE4-9446-A2CF-6C2B7842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150" y="2513013"/>
            <a:ext cx="76517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Flags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47CD1B6-1A7E-F54E-89A2-FE0F7D5C2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475" y="2513013"/>
            <a:ext cx="57467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ToS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9035FA-6CF3-9243-A7C2-B2EA23BED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4" y="2513013"/>
            <a:ext cx="1339849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Output </a:t>
            </a:r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Intf</a:t>
            </a:r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 = 0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BBAD945-8A20-A547-B99C-73591CC29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2513013"/>
            <a:ext cx="10922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Input </a:t>
            </a:r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Intf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0DF3A50-5847-4743-ACAE-A8A34C18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2" y="2513013"/>
            <a:ext cx="722313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Proto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15234EF-43C4-7844-970A-50872BC00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2" y="2513013"/>
            <a:ext cx="104775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Dst</a:t>
            </a:r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 Port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B361326-6DE8-5C4D-87F0-2F1183326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7" y="2513013"/>
            <a:ext cx="103187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Src</a:t>
            </a:r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 Port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9F8C1F0-B67C-E04A-8443-FE31B187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2513013"/>
            <a:ext cx="884237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Dest</a:t>
            </a:r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 IP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0B43814D-4161-5940-8047-4A8DB9D2D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2513013"/>
            <a:ext cx="78263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Src</a:t>
            </a:r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 IP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77415FCD-915F-C24A-BD0F-D241BDBA5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2057400"/>
            <a:ext cx="8139113" cy="45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algn="ctr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Flow Record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4FEC4BEE-1F16-5741-A5FD-0EDB04D91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2" y="2057400"/>
            <a:ext cx="813911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4D733862-BDD2-C14C-BCC0-DB1B2A392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2" y="3062288"/>
            <a:ext cx="813911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FDC5A9E2-69F7-8341-AB64-C73C6948D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2" y="2057400"/>
            <a:ext cx="0" cy="10048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CCD796D3-71E9-EA4D-9156-7256EEE6A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3325" y="2057400"/>
            <a:ext cx="0" cy="10048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77847C93-4853-9142-8FAF-4CC6F9837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2" y="2513013"/>
            <a:ext cx="813911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8C2E5568-C8C2-D848-9771-EB9CCE9D2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6850" y="251301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19DA2F35-E2CD-CD4B-80B8-A32B3C0A6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7" y="251301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2C0ABDAF-F826-E14A-A5E1-450F0CB29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962" y="251301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2CF3433D-8ECD-D44A-869C-03D1F7579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0712" y="251301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D60834BD-06BC-5549-89BB-1FD361A4B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5" y="251301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8F1B120E-3F90-1C41-B0BA-375857408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5225" y="251301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6550D115-28A3-7743-A30B-BE430CF35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3475" y="251301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FE7199E9-1523-DA42-8309-8222EE0A6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0" y="251301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5D53C7ED-9176-3440-93F2-F1052E6A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0645" y="3743251"/>
            <a:ext cx="76517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6350" indent="-6350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Packet length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D6367652-D41F-394E-BED9-6F164372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970" y="3743253"/>
            <a:ext cx="57467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6350" indent="-6350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TCP flags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5C202A45-FA44-1D45-B1D1-2AE6FB78A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577" y="3743253"/>
            <a:ext cx="70903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9525" indent="-9525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ICMP type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570F79A5-F963-CF43-881D-255B52273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2" y="3743253"/>
            <a:ext cx="815979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9525" indent="-9525" fontAlgn="t"/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Dst</a:t>
            </a:r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 Port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2D8A1DEB-F6DD-334C-B8EB-5D9CF7ACD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3743253"/>
            <a:ext cx="50165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Port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ADC7682C-8306-AF42-99D7-3F7908829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7" y="3743253"/>
            <a:ext cx="103187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IP Protocol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ADE158D9-82B0-764F-BBB3-1B2CA2A1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3743253"/>
            <a:ext cx="884237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9525" indent="-9525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Source Prefix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A2B7FF34-FE5D-CA4B-AA89-9BC31CD74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3743253"/>
            <a:ext cx="78263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9525" indent="-9525" fontAlgn="t"/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Dest</a:t>
            </a:r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 Prefix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AE17EC0F-B8AF-EB48-8424-99FFFF42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4267200"/>
            <a:ext cx="8139113" cy="45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234950" indent="-234950" algn="ctr" fontAlgn="t"/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FlowSpec</a:t>
            </a:r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 NLRI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4" name="Line 19">
            <a:extLst>
              <a:ext uri="{FF2B5EF4-FFF2-40B4-BE49-F238E27FC236}">
                <a16:creationId xmlns:a16="http://schemas.microsoft.com/office/drawing/2014/main" id="{B59E1A7A-16B6-7F4D-BD36-4AC12E9C4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6850" y="374325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5" name="Line 20">
            <a:extLst>
              <a:ext uri="{FF2B5EF4-FFF2-40B4-BE49-F238E27FC236}">
                <a16:creationId xmlns:a16="http://schemas.microsoft.com/office/drawing/2014/main" id="{C8E4EB2E-7165-2D4E-B6E9-8B5564EAF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7" y="374325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6" name="Line 21">
            <a:extLst>
              <a:ext uri="{FF2B5EF4-FFF2-40B4-BE49-F238E27FC236}">
                <a16:creationId xmlns:a16="http://schemas.microsoft.com/office/drawing/2014/main" id="{997C3C58-2439-7C44-8973-AAAD17AED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962" y="374325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0" name="Line 25">
            <a:extLst>
              <a:ext uri="{FF2B5EF4-FFF2-40B4-BE49-F238E27FC236}">
                <a16:creationId xmlns:a16="http://schemas.microsoft.com/office/drawing/2014/main" id="{C895811A-329A-6A4F-97C5-0C70133FE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6012" y="374325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4D636000-1727-EE46-A781-0B9C1DBD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2" y="3743253"/>
            <a:ext cx="815979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9525" indent="-9525" fontAlgn="t"/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Src</a:t>
            </a:r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 Port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3534E34F-6B2E-0647-AFB0-5184FD82A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377" y="3743253"/>
            <a:ext cx="70903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9525" indent="-9525" fontAlgn="t"/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ICMP code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4" name="Line 21">
            <a:extLst>
              <a:ext uri="{FF2B5EF4-FFF2-40B4-BE49-F238E27FC236}">
                <a16:creationId xmlns:a16="http://schemas.microsoft.com/office/drawing/2014/main" id="{630A2E89-1346-DB4B-9924-18F8DF57D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461" y="3755758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15F9698D-F84D-EC40-A008-8A1F81063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420" y="3743253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6" name="Line 21">
            <a:extLst>
              <a:ext uri="{FF2B5EF4-FFF2-40B4-BE49-F238E27FC236}">
                <a16:creationId xmlns:a16="http://schemas.microsoft.com/office/drawing/2014/main" id="{A6976945-9435-3247-ADB5-13265B20A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8612" y="3743252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7" name="Line 21">
            <a:extLst>
              <a:ext uri="{FF2B5EF4-FFF2-40B4-BE49-F238E27FC236}">
                <a16:creationId xmlns:a16="http://schemas.microsoft.com/office/drawing/2014/main" id="{F752297E-A33C-374B-AC09-B660551C4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8482" y="3732311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8" name="Line 21">
            <a:extLst>
              <a:ext uri="{FF2B5EF4-FFF2-40B4-BE49-F238E27FC236}">
                <a16:creationId xmlns:a16="http://schemas.microsoft.com/office/drawing/2014/main" id="{B930AF9F-7C76-6D43-BD52-F338B5B49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212" y="3732310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9" name="Rectangle 4">
            <a:extLst>
              <a:ext uri="{FF2B5EF4-FFF2-40B4-BE49-F238E27FC236}">
                <a16:creationId xmlns:a16="http://schemas.microsoft.com/office/drawing/2014/main" id="{A76DEEF8-F8F6-2547-AD91-0BD815239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151" y="3743251"/>
            <a:ext cx="638174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6350" indent="-6350" fontAlgn="t"/>
            <a:r>
              <a:rPr lang="en-US" sz="1400" b="1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Etc</a:t>
            </a:r>
            <a:r>
              <a:rPr lang="en-US" sz="14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…</a:t>
            </a:r>
            <a:endParaRPr lang="en-US" sz="2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0" name="Line 25">
            <a:extLst>
              <a:ext uri="{FF2B5EF4-FFF2-40B4-BE49-F238E27FC236}">
                <a16:creationId xmlns:a16="http://schemas.microsoft.com/office/drawing/2014/main" id="{0D1C5183-14CD-B44C-AA3D-5B4820BEE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1812" y="3755758"/>
            <a:ext cx="0" cy="5492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1" name="Line 18">
            <a:extLst>
              <a:ext uri="{FF2B5EF4-FFF2-40B4-BE49-F238E27FC236}">
                <a16:creationId xmlns:a16="http://schemas.microsoft.com/office/drawing/2014/main" id="{43043FB6-CC65-624A-9031-7DBD67F8F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2" y="4305033"/>
            <a:ext cx="813911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2" name="Line 42">
            <a:extLst>
              <a:ext uri="{FF2B5EF4-FFF2-40B4-BE49-F238E27FC236}">
                <a16:creationId xmlns:a16="http://schemas.microsoft.com/office/drawing/2014/main" id="{2EF6C222-DCF4-4E44-958C-88A489384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977" y="3062285"/>
            <a:ext cx="805870" cy="66814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3" name="Line 42">
            <a:extLst>
              <a:ext uri="{FF2B5EF4-FFF2-40B4-BE49-F238E27FC236}">
                <a16:creationId xmlns:a16="http://schemas.microsoft.com/office/drawing/2014/main" id="{82EDA366-25CE-C743-B4A3-4A7828C9E8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1977" y="3062286"/>
            <a:ext cx="805871" cy="6556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4" name="Line 42">
            <a:extLst>
              <a:ext uri="{FF2B5EF4-FFF2-40B4-BE49-F238E27FC236}">
                <a16:creationId xmlns:a16="http://schemas.microsoft.com/office/drawing/2014/main" id="{620218C7-3190-4147-ADC9-791A5F6F5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0742" y="3062285"/>
            <a:ext cx="424865" cy="69346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5" name="Line 42">
            <a:extLst>
              <a:ext uri="{FF2B5EF4-FFF2-40B4-BE49-F238E27FC236}">
                <a16:creationId xmlns:a16="http://schemas.microsoft.com/office/drawing/2014/main" id="{69EE1F7C-1A2C-EE4B-8224-BD985F080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741" y="3074793"/>
            <a:ext cx="2132837" cy="65563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6" name="Line 42">
            <a:extLst>
              <a:ext uri="{FF2B5EF4-FFF2-40B4-BE49-F238E27FC236}">
                <a16:creationId xmlns:a16="http://schemas.microsoft.com/office/drawing/2014/main" id="{84083219-7F0E-3644-8670-98B1115154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2612" y="3074793"/>
            <a:ext cx="1913734" cy="65563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222C-F6CA-B547-A953-65AFDED5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Reporting: Inter-AS?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99A0C-E309-8745-8921-7C7E389A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Reporting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Netflow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won‘t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ASNs</a:t>
            </a:r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ISP1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receive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telemetry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ISP2</a:t>
            </a:r>
          </a:p>
          <a:p>
            <a:r>
              <a:rPr lang="de-DE" dirty="0"/>
              <a:t>Other </a:t>
            </a:r>
            <a:r>
              <a:rPr lang="de-DE" dirty="0" err="1"/>
              <a:t>approaches</a:t>
            </a:r>
            <a:r>
              <a:rPr lang="de-DE" dirty="0"/>
              <a:t> (SNMP, </a:t>
            </a:r>
            <a:r>
              <a:rPr lang="de-DE" dirty="0" err="1"/>
              <a:t>Netconf</a:t>
            </a:r>
            <a:r>
              <a:rPr lang="de-DE" dirty="0"/>
              <a:t>, </a:t>
            </a:r>
            <a:r>
              <a:rPr lang="de-DE" dirty="0" err="1"/>
              <a:t>streaming</a:t>
            </a:r>
            <a:r>
              <a:rPr lang="de-DE" dirty="0"/>
              <a:t> </a:t>
            </a:r>
            <a:r>
              <a:rPr lang="de-DE" dirty="0" err="1"/>
              <a:t>telemetry</a:t>
            </a:r>
            <a:r>
              <a:rPr lang="de-DE" dirty="0"/>
              <a:t>) </a:t>
            </a:r>
            <a:r>
              <a:rPr lang="de-DE" dirty="0" err="1"/>
              <a:t>won‘t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either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totally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Most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mediation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relevant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reported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ASNs </a:t>
            </a:r>
          </a:p>
          <a:p>
            <a:pPr lvl="1"/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„administrative </a:t>
            </a:r>
            <a:r>
              <a:rPr lang="de-DE" dirty="0" err="1"/>
              <a:t>domains</a:t>
            </a:r>
            <a:r>
              <a:rPr lang="de-DE" dirty="0"/>
              <a:t>“ in </a:t>
            </a:r>
            <a:r>
              <a:rPr lang="de-DE" dirty="0" err="1"/>
              <a:t>flow</a:t>
            </a:r>
            <a:r>
              <a:rPr lang="de-DE" dirty="0"/>
              <a:t> / SNMP / </a:t>
            </a:r>
            <a:r>
              <a:rPr lang="de-DE" dirty="0" err="1"/>
              <a:t>streaming</a:t>
            </a:r>
            <a:r>
              <a:rPr lang="de-DE" dirty="0"/>
              <a:t> </a:t>
            </a:r>
            <a:r>
              <a:rPr lang="de-DE" dirty="0" err="1"/>
              <a:t>telemetry</a:t>
            </a:r>
            <a:endParaRPr lang="de-DE" dirty="0"/>
          </a:p>
          <a:p>
            <a:r>
              <a:rPr lang="de-DE" dirty="0" err="1"/>
              <a:t>Whatever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, </a:t>
            </a:r>
            <a:r>
              <a:rPr lang="de-DE" dirty="0" err="1"/>
              <a:t>having</a:t>
            </a:r>
            <a:r>
              <a:rPr lang="de-DE" dirty="0"/>
              <a:t> </a:t>
            </a:r>
            <a:r>
              <a:rPr lang="de-DE" dirty="0" err="1"/>
              <a:t>visibility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propagated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ASNs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an essential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adoption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0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2FA8-D94C-F74D-AF23-CAAB15AD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evolution</a:t>
            </a:r>
            <a:r>
              <a:rPr lang="de-DE" dirty="0"/>
              <a:t>: RFC5575bis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7F22F-A0F5-D848-BF38-183D9D101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dirty="0"/>
              <a:t>Defines all traffic action extended communities as transitive extended communities. RFC5575 defined the traffic- rate action to be non-transitive and did not define the transitivity of the other action communities at all.</a:t>
            </a:r>
          </a:p>
          <a:p>
            <a:r>
              <a:rPr lang="en" dirty="0"/>
              <a:t>Introduces a new traffic filtering action </a:t>
            </a:r>
            <a:r>
              <a:rPr lang="en" i="1" dirty="0"/>
              <a:t>traffic-rate-packets</a:t>
            </a:r>
            <a:r>
              <a:rPr lang="en" dirty="0"/>
              <a:t>: </a:t>
            </a:r>
          </a:p>
          <a:p>
            <a:pPr lvl="1"/>
            <a:r>
              <a:rPr lang="en-US" dirty="0"/>
              <a:t>Instead of ”rate-limit to 100 </a:t>
            </a:r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/>
              <a:t>ps” you can now “rate-limit to 100 </a:t>
            </a:r>
            <a:r>
              <a:rPr lang="en-US" dirty="0" err="1">
                <a:solidFill>
                  <a:schemeClr val="accent1"/>
                </a:solidFill>
              </a:rPr>
              <a:t>p</a:t>
            </a:r>
            <a:r>
              <a:rPr lang="en-US" dirty="0" err="1"/>
              <a:t>ps</a:t>
            </a:r>
            <a:r>
              <a:rPr lang="en-US" dirty="0"/>
              <a:t>”</a:t>
            </a:r>
            <a:endParaRPr lang="en" dirty="0"/>
          </a:p>
          <a:p>
            <a:r>
              <a:rPr lang="en" dirty="0"/>
              <a:t>Introduces rules how updates of Flow Specifications shall be handled in case they contain interfering actions</a:t>
            </a:r>
          </a:p>
          <a:p>
            <a:r>
              <a:rPr lang="en" dirty="0"/>
              <a:t>A full list of changes can be found in the references section of this slide deck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FC0DC-32AB-DC46-8089-3F174750DC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Major </a:t>
            </a:r>
            <a:r>
              <a:rPr lang="de-DE" dirty="0" err="1"/>
              <a:t>changes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0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6819-6388-BD46-91EE-D59A74AD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</a:t>
            </a:r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D09A5-768E-B742-A91A-BCE032984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FlowSpec</a:t>
            </a:r>
            <a:r>
              <a:rPr lang="en-US" dirty="0"/>
              <a:t> interface set (</a:t>
            </a:r>
            <a:r>
              <a:rPr lang="de-DE" dirty="0" err="1"/>
              <a:t>draft-ietf-idr-flowspec-interfaceset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BGP communities to signal to which interfaces (interface-set) should a </a:t>
            </a:r>
            <a:r>
              <a:rPr lang="en-US" dirty="0" err="1"/>
              <a:t>FlowSpec</a:t>
            </a:r>
            <a:r>
              <a:rPr lang="en-US" dirty="0"/>
              <a:t> action be applied</a:t>
            </a:r>
          </a:p>
          <a:p>
            <a:pPr lvl="1"/>
            <a:r>
              <a:rPr lang="en-US" dirty="0"/>
              <a:t>Supported in Cisco IOS-XE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9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0664" y="1752600"/>
            <a:ext cx="11492548" cy="27432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de-DE" dirty="0"/>
              <a:t>BGP </a:t>
            </a:r>
            <a:r>
              <a:rPr lang="de-DE" dirty="0" err="1"/>
              <a:t>FlowSpec</a:t>
            </a:r>
            <a:r>
              <a:rPr lang="de-DE" dirty="0"/>
              <a:t> in 2019: operational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 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sz="2800" dirty="0"/>
              <a:t>a.k.a. “yet another </a:t>
            </a:r>
            <a:r>
              <a:rPr lang="en-US" sz="2800" dirty="0" err="1"/>
              <a:t>FlowSpec</a:t>
            </a:r>
            <a:r>
              <a:rPr lang="en-US" sz="2800" dirty="0"/>
              <a:t> talk”</a:t>
            </a:r>
            <a:endParaRPr lang="de-DE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CCFBC7-DA02-9746-8A75-C72A7A0F93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7012" y="4953000"/>
            <a:ext cx="11429999" cy="990600"/>
          </a:xfrm>
        </p:spPr>
        <p:txBody>
          <a:bodyPr>
            <a:noAutofit/>
          </a:bodyPr>
          <a:lstStyle/>
          <a:p>
            <a:r>
              <a:rPr lang="en-US" dirty="0"/>
              <a:t>Alessandro </a:t>
            </a:r>
            <a:r>
              <a:rPr lang="en-US" dirty="0" err="1"/>
              <a:t>Bulletti</a:t>
            </a:r>
            <a:endParaRPr lang="en-US" dirty="0"/>
          </a:p>
          <a:p>
            <a:r>
              <a:rPr lang="en-US" dirty="0"/>
              <a:t>Kirill Kasavchenko</a:t>
            </a:r>
          </a:p>
        </p:txBody>
      </p:sp>
    </p:spTree>
    <p:extLst>
      <p:ext uri="{BB962C8B-B14F-4D97-AF65-F5344CB8AC3E}">
        <p14:creationId xmlns:p14="http://schemas.microsoft.com/office/powerpoint/2010/main" val="21385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AEA7-292E-FB4D-96C8-A337AFFC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444A9-30FC-2D47-BB51-512F1B9B65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mature</a:t>
            </a:r>
            <a:r>
              <a:rPr lang="de-DE" dirty="0"/>
              <a:t> </a:t>
            </a:r>
            <a:r>
              <a:rPr lang="de-DE" dirty="0" err="1"/>
              <a:t>DDoS</a:t>
            </a:r>
            <a:r>
              <a:rPr lang="de-DE" dirty="0"/>
              <a:t> </a:t>
            </a:r>
            <a:r>
              <a:rPr lang="de-DE" dirty="0" err="1"/>
              <a:t>mitigation</a:t>
            </a:r>
            <a:r>
              <a:rPr lang="de-DE" dirty="0"/>
              <a:t> </a:t>
            </a:r>
            <a:r>
              <a:rPr lang="de-DE" dirty="0" err="1"/>
              <a:t>technology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, </a:t>
            </a:r>
            <a:r>
              <a:rPr lang="de-DE" dirty="0" err="1"/>
              <a:t>it‘s</a:t>
            </a:r>
            <a:r>
              <a:rPr lang="de-DE" dirty="0"/>
              <a:t> not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alone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stop</a:t>
            </a:r>
            <a:r>
              <a:rPr lang="de-DE" dirty="0"/>
              <a:t> all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DDoS</a:t>
            </a:r>
            <a:r>
              <a:rPr lang="de-DE" dirty="0"/>
              <a:t> </a:t>
            </a:r>
            <a:r>
              <a:rPr lang="de-DE" dirty="0" err="1"/>
              <a:t>attacks</a:t>
            </a:r>
            <a:endParaRPr lang="de-DE" dirty="0"/>
          </a:p>
          <a:p>
            <a:pPr lvl="1"/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TCP SYN </a:t>
            </a:r>
            <a:r>
              <a:rPr lang="de-DE" dirty="0" err="1"/>
              <a:t>floods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DDoS</a:t>
            </a:r>
            <a:endParaRPr lang="de-DE" dirty="0"/>
          </a:p>
          <a:p>
            <a:pPr lvl="1"/>
            <a:r>
              <a:rPr lang="de-DE" dirty="0"/>
              <a:t>but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mitigates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impacting</a:t>
            </a:r>
            <a:r>
              <a:rPr lang="de-DE" dirty="0"/>
              <a:t> </a:t>
            </a:r>
            <a:r>
              <a:rPr lang="de-DE" dirty="0" err="1"/>
              <a:t>DDoS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in ISP </a:t>
            </a:r>
            <a:r>
              <a:rPr lang="de-DE" dirty="0" err="1"/>
              <a:t>networks</a:t>
            </a:r>
            <a:r>
              <a:rPr lang="de-DE" dirty="0"/>
              <a:t> – </a:t>
            </a:r>
            <a:r>
              <a:rPr lang="de-DE" dirty="0" err="1"/>
              <a:t>amplification</a:t>
            </a:r>
            <a:r>
              <a:rPr lang="de-DE" dirty="0"/>
              <a:t> </a:t>
            </a:r>
            <a:r>
              <a:rPr lang="de-DE" dirty="0" err="1"/>
              <a:t>attacks</a:t>
            </a:r>
            <a:endParaRPr lang="de-DE" dirty="0"/>
          </a:p>
          <a:p>
            <a:r>
              <a:rPr lang="de-DE" dirty="0"/>
              <a:t>Check </a:t>
            </a:r>
            <a:r>
              <a:rPr lang="de-DE" dirty="0" err="1"/>
              <a:t>with</a:t>
            </a:r>
            <a:r>
              <a:rPr lang="de-DE" dirty="0"/>
              <a:t> $</a:t>
            </a:r>
            <a:r>
              <a:rPr lang="de-DE" dirty="0" err="1"/>
              <a:t>your_router_vendor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limits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Scale</a:t>
            </a:r>
            <a:endParaRPr lang="de-DE" dirty="0"/>
          </a:p>
          <a:p>
            <a:pPr lvl="1"/>
            <a:r>
              <a:rPr lang="de-DE" dirty="0" err="1"/>
              <a:t>Policies</a:t>
            </a:r>
            <a:r>
              <a:rPr lang="de-DE" dirty="0"/>
              <a:t> </a:t>
            </a:r>
          </a:p>
          <a:p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afraid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automate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–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.</a:t>
            </a:r>
          </a:p>
          <a:p>
            <a:r>
              <a:rPr lang="de-DE" dirty="0"/>
              <a:t>Work </a:t>
            </a:r>
            <a:r>
              <a:rPr lang="de-DE" dirty="0" err="1"/>
              <a:t>with</a:t>
            </a:r>
            <a:r>
              <a:rPr lang="de-DE" dirty="0"/>
              <a:t> IETF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vendors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152E4-58DD-AB43-9609-49E1D07F01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err="1"/>
              <a:t>A.k.a</a:t>
            </a:r>
            <a:r>
              <a:rPr lang="de-DE" dirty="0"/>
              <a:t> Last Slide</a:t>
            </a:r>
          </a:p>
        </p:txBody>
      </p:sp>
    </p:spTree>
    <p:extLst>
      <p:ext uri="{BB962C8B-B14F-4D97-AF65-F5344CB8AC3E}">
        <p14:creationId xmlns:p14="http://schemas.microsoft.com/office/powerpoint/2010/main" val="29931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B8D6-D092-154A-B9D6-66564898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0355-692F-FC4C-BFAE-AB7EB97B6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13" y="1562100"/>
            <a:ext cx="11885612" cy="4572000"/>
          </a:xfrm>
        </p:spPr>
        <p:txBody>
          <a:bodyPr>
            <a:normAutofit fontScale="92500" lnSpcReduction="20000"/>
          </a:bodyPr>
          <a:lstStyle/>
          <a:p>
            <a:r>
              <a:rPr lang="de-DE" sz="1800" dirty="0"/>
              <a:t>Stellar, </a:t>
            </a:r>
            <a:r>
              <a:rPr lang="de-DE" sz="1800" dirty="0" err="1"/>
              <a:t>advanced</a:t>
            </a:r>
            <a:r>
              <a:rPr lang="de-DE" sz="1800" dirty="0"/>
              <a:t> </a:t>
            </a:r>
            <a:r>
              <a:rPr lang="de-DE" sz="1800" dirty="0" err="1"/>
              <a:t>blackholing</a:t>
            </a:r>
            <a:r>
              <a:rPr lang="de-DE" sz="1800" dirty="0"/>
              <a:t>: </a:t>
            </a:r>
            <a:r>
              <a:rPr lang="de-DE" sz="1800" dirty="0">
                <a:hlinkClick r:id="rId2"/>
              </a:rPr>
              <a:t>https://www.de-cix.net/Files/2731074c857497be3827ac9537b6e486f27aa57c/Research-paper-Stellar-Network-Attack-Mitigation-using-Advanced-Blackholing.pdf</a:t>
            </a:r>
            <a:endParaRPr lang="de-DE" sz="1800" dirty="0"/>
          </a:p>
          <a:p>
            <a:r>
              <a:rPr lang="de-DE" sz="1800" dirty="0"/>
              <a:t>NANOG71 </a:t>
            </a:r>
            <a:r>
              <a:rPr lang="de-DE" sz="1800" dirty="0" err="1"/>
              <a:t>DDoS</a:t>
            </a:r>
            <a:r>
              <a:rPr lang="de-DE" sz="1800" dirty="0"/>
              <a:t> </a:t>
            </a:r>
            <a:r>
              <a:rPr lang="de-DE" sz="1800" dirty="0" err="1"/>
              <a:t>peering</a:t>
            </a:r>
            <a:r>
              <a:rPr lang="de-DE" sz="1800" dirty="0"/>
              <a:t>: </a:t>
            </a:r>
            <a:r>
              <a:rPr lang="en-US" sz="1800" u="sng" dirty="0">
                <a:hlinkClick r:id="rId3"/>
              </a:rPr>
              <a:t>https://www.youtube.com/watch?v=Aj8EKYVSTtk</a:t>
            </a:r>
            <a:r>
              <a:rPr lang="de-DE" sz="1800" dirty="0"/>
              <a:t> </a:t>
            </a:r>
          </a:p>
          <a:p>
            <a:r>
              <a:rPr lang="de-DE" sz="1800" dirty="0"/>
              <a:t>NANOG75 </a:t>
            </a:r>
            <a:r>
              <a:rPr lang="de-DE" sz="1800" dirty="0" err="1"/>
              <a:t>eBGP</a:t>
            </a:r>
            <a:r>
              <a:rPr lang="de-DE" sz="1800" dirty="0"/>
              <a:t> </a:t>
            </a:r>
            <a:r>
              <a:rPr lang="de-DE" sz="1800" dirty="0" err="1"/>
              <a:t>FlowSpec</a:t>
            </a:r>
            <a:r>
              <a:rPr lang="de-DE" sz="1800" dirty="0"/>
              <a:t> </a:t>
            </a:r>
            <a:r>
              <a:rPr lang="de-DE" sz="1800" dirty="0" err="1"/>
              <a:t>peering</a:t>
            </a:r>
            <a:r>
              <a:rPr lang="de-DE" sz="1800" dirty="0"/>
              <a:t>: </a:t>
            </a:r>
            <a:r>
              <a:rPr lang="en-US" sz="1800" u="sng" dirty="0">
                <a:hlinkClick r:id="rId4"/>
              </a:rPr>
              <a:t>https://www.youtube.com/watch?v=rKEz8mXcC7o</a:t>
            </a:r>
            <a:r>
              <a:rPr lang="de-DE" sz="1800" dirty="0"/>
              <a:t> </a:t>
            </a:r>
          </a:p>
          <a:p>
            <a:r>
              <a:rPr lang="de-DE" sz="1800" dirty="0" err="1"/>
              <a:t>Interop</a:t>
            </a:r>
            <a:r>
              <a:rPr lang="de-DE" sz="1800" dirty="0"/>
              <a:t> </a:t>
            </a:r>
            <a:r>
              <a:rPr lang="de-DE" sz="1800" dirty="0" err="1"/>
              <a:t>FlowSpec</a:t>
            </a:r>
            <a:r>
              <a:rPr lang="de-DE" sz="1800" dirty="0"/>
              <a:t> </a:t>
            </a:r>
            <a:r>
              <a:rPr lang="de-DE" sz="1800" dirty="0" err="1"/>
              <a:t>tests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T-Mobile </a:t>
            </a:r>
            <a:r>
              <a:rPr lang="de-DE" sz="1800" dirty="0" err="1"/>
              <a:t>and</a:t>
            </a:r>
            <a:r>
              <a:rPr lang="de-DE" sz="1800" dirty="0"/>
              <a:t> Next Layer: </a:t>
            </a:r>
            <a:r>
              <a:rPr lang="de-DE" sz="1800" dirty="0">
                <a:hlinkClick r:id="rId5"/>
              </a:rPr>
              <a:t>https://www.nextlayer.at/wp-content/uploads/2018/06/loibl-bacher-bgp-flowspec-interop-012017.pdf</a:t>
            </a:r>
            <a:endParaRPr lang="de-DE" sz="1800" dirty="0"/>
          </a:p>
          <a:p>
            <a:r>
              <a:rPr lang="de-DE" sz="1800" dirty="0" err="1"/>
              <a:t>FlowSpec</a:t>
            </a:r>
            <a:r>
              <a:rPr lang="de-DE" sz="1800" dirty="0"/>
              <a:t> </a:t>
            </a:r>
            <a:r>
              <a:rPr lang="de-DE" sz="1800" dirty="0" err="1"/>
              <a:t>payload</a:t>
            </a:r>
            <a:r>
              <a:rPr lang="de-DE" sz="1800" dirty="0"/>
              <a:t> </a:t>
            </a:r>
            <a:r>
              <a:rPr lang="de-DE" sz="1800" dirty="0" err="1"/>
              <a:t>matching</a:t>
            </a:r>
            <a:r>
              <a:rPr lang="de-DE" sz="1800" dirty="0"/>
              <a:t>: </a:t>
            </a:r>
            <a:r>
              <a:rPr lang="de-DE" sz="1800" dirty="0">
                <a:hlinkClick r:id="rId6"/>
              </a:rPr>
              <a:t>https://datatracker.ietf.org/doc/draft-khare-idr-bgp-flowspec-payload-match/</a:t>
            </a:r>
            <a:endParaRPr lang="de-DE" sz="1800" dirty="0"/>
          </a:p>
          <a:p>
            <a:r>
              <a:rPr lang="de-DE" sz="1800" dirty="0"/>
              <a:t>SSDP </a:t>
            </a:r>
            <a:r>
              <a:rPr lang="de-DE" sz="1800" dirty="0" err="1"/>
              <a:t>Diffraction</a:t>
            </a:r>
            <a:r>
              <a:rPr lang="de-DE" sz="1800" dirty="0"/>
              <a:t> </a:t>
            </a:r>
            <a:r>
              <a:rPr lang="de-DE" sz="1800" dirty="0" err="1"/>
              <a:t>Attack</a:t>
            </a:r>
            <a:r>
              <a:rPr lang="de-DE" sz="1800" dirty="0"/>
              <a:t>: </a:t>
            </a:r>
            <a:r>
              <a:rPr lang="de-DE" sz="1800" dirty="0">
                <a:hlinkClick r:id="rId7"/>
              </a:rPr>
              <a:t>https://www.netscout.com/blog/asert/new-twist-ssdp-attacks</a:t>
            </a:r>
            <a:endParaRPr lang="de-DE" sz="1800" dirty="0"/>
          </a:p>
          <a:p>
            <a:r>
              <a:rPr lang="de-DE" sz="1800" dirty="0" err="1"/>
              <a:t>FlowSpec</a:t>
            </a:r>
            <a:r>
              <a:rPr lang="de-DE" sz="1800" dirty="0"/>
              <a:t> at </a:t>
            </a:r>
            <a:r>
              <a:rPr lang="de-DE" sz="1800" dirty="0" err="1"/>
              <a:t>CloudFlare</a:t>
            </a:r>
            <a:r>
              <a:rPr lang="de-DE" sz="1800" dirty="0"/>
              <a:t>: </a:t>
            </a:r>
            <a:r>
              <a:rPr lang="de-DE" sz="1800" dirty="0">
                <a:hlinkClick r:id="rId8"/>
              </a:rPr>
              <a:t>https://meetings.ripe.net/see4/files/RIPE%20SEE4%20Belgrade%20Serbia%20-%20CloudFlare%20-%20DDoS%20mitigation%20-%20Martin%20Levy.pdf</a:t>
            </a:r>
            <a:endParaRPr lang="de-DE" sz="1800" dirty="0"/>
          </a:p>
          <a:p>
            <a:r>
              <a:rPr lang="de-DE" sz="1800" dirty="0" err="1"/>
              <a:t>FlowSpec</a:t>
            </a:r>
            <a:r>
              <a:rPr lang="de-DE" sz="1800" dirty="0"/>
              <a:t> at Level3: </a:t>
            </a:r>
            <a:r>
              <a:rPr lang="de-DE" sz="1800" dirty="0">
                <a:hlinkClick r:id="rId9"/>
              </a:rPr>
              <a:t>https://www.capacitymedia.com/articles/3585228/Level-3-launches-BGP-Flowspec-on-global-backbone</a:t>
            </a:r>
            <a:endParaRPr lang="de-DE" sz="1800" dirty="0"/>
          </a:p>
          <a:p>
            <a:r>
              <a:rPr lang="de-DE" sz="1800" dirty="0" err="1"/>
              <a:t>FlowSpec</a:t>
            </a:r>
            <a:r>
              <a:rPr lang="de-DE" sz="1800" dirty="0"/>
              <a:t> at Rostelecom: </a:t>
            </a:r>
            <a:r>
              <a:rPr lang="de-DE" sz="1800" dirty="0">
                <a:hlinkClick r:id="rId10"/>
              </a:rPr>
              <a:t>https://habr.com/ru/company/rostelecom/blog/325138/</a:t>
            </a:r>
            <a:endParaRPr lang="de-DE" sz="1800" dirty="0"/>
          </a:p>
          <a:p>
            <a:r>
              <a:rPr lang="de-DE" sz="1800" dirty="0" err="1"/>
              <a:t>FlowSpec</a:t>
            </a:r>
            <a:r>
              <a:rPr lang="de-DE" sz="1800" dirty="0"/>
              <a:t> in Orange </a:t>
            </a:r>
            <a:r>
              <a:rPr lang="de-DE" sz="1800" dirty="0" err="1"/>
              <a:t>Poland</a:t>
            </a:r>
            <a:r>
              <a:rPr lang="de-DE" sz="1800" dirty="0"/>
              <a:t>: </a:t>
            </a:r>
            <a:r>
              <a:rPr lang="de-DE" sz="1800" dirty="0">
                <a:hlinkClick r:id="rId11"/>
              </a:rPr>
              <a:t>https://cert.orange.pl/aktualnosci/ddos-w-naszej-sieci-coraz-silniej-coraz-wiecej</a:t>
            </a:r>
            <a:endParaRPr lang="de-DE" sz="1800" dirty="0"/>
          </a:p>
          <a:p>
            <a:r>
              <a:rPr lang="de-DE" sz="1800" dirty="0"/>
              <a:t>RFC5575bis </a:t>
            </a:r>
            <a:r>
              <a:rPr lang="de-DE" sz="1800" dirty="0" err="1"/>
              <a:t>changes</a:t>
            </a:r>
            <a:r>
              <a:rPr lang="de-DE" sz="1800" dirty="0"/>
              <a:t> </a:t>
            </a:r>
            <a:r>
              <a:rPr lang="de-DE" sz="1800" dirty="0" err="1"/>
              <a:t>compared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RFC5575: </a:t>
            </a:r>
            <a:r>
              <a:rPr lang="de-DE" sz="1800" dirty="0">
                <a:hlinkClick r:id="rId12"/>
              </a:rPr>
              <a:t>https://tools.ietf.org/html/draft-ietf-idr-rfc5575bis-14#appendix-A</a:t>
            </a:r>
            <a:endParaRPr lang="de-DE" sz="1800" dirty="0"/>
          </a:p>
          <a:p>
            <a:endParaRPr lang="de-DE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AF1E-BC6F-9C49-9EFE-FA5B6DBFBE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The last </a:t>
            </a:r>
            <a:r>
              <a:rPr lang="de-DE" dirty="0" err="1"/>
              <a:t>slide</a:t>
            </a:r>
            <a:r>
              <a:rPr lang="de-DE" dirty="0"/>
              <a:t>, </a:t>
            </a:r>
            <a:r>
              <a:rPr lang="de-DE" dirty="0" err="1"/>
              <a:t>really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3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65927" y="4648200"/>
            <a:ext cx="9372599" cy="1873314"/>
          </a:xfrm>
        </p:spPr>
        <p:txBody>
          <a:bodyPr/>
          <a:lstStyle/>
          <a:p>
            <a:r>
              <a:rPr lang="en-US" dirty="0" err="1"/>
              <a:t>alessandro.bulletti@netscout.com</a:t>
            </a:r>
            <a:endParaRPr lang="en-US" dirty="0"/>
          </a:p>
          <a:p>
            <a:r>
              <a:rPr lang="en-US" dirty="0" err="1"/>
              <a:t>kirill.kasavchenko@netscout.com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Volumetric DDoS attacks 2018-2019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88F57-61FB-824D-955A-D450B3DC5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" y="1082574"/>
            <a:ext cx="4268927" cy="4321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0E170-55E2-F047-B4E8-DF28BAF4B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12" y="1066800"/>
            <a:ext cx="2111024" cy="266619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25F9A6-6781-C943-A4F8-6F525CB05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212" y="3850611"/>
            <a:ext cx="2111024" cy="155323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36ECEC8-352A-9148-A1D5-979C36F60CF6}"/>
              </a:ext>
            </a:extLst>
          </p:cNvPr>
          <p:cNvSpPr txBox="1">
            <a:spLocks/>
          </p:cNvSpPr>
          <p:nvPr/>
        </p:nvSpPr>
        <p:spPr>
          <a:xfrm>
            <a:off x="2055812" y="5438097"/>
            <a:ext cx="2394384" cy="845002"/>
          </a:xfrm>
          <a:prstGeom prst="rect">
            <a:avLst/>
          </a:prstGeom>
        </p:spPr>
        <p:txBody>
          <a:bodyPr/>
          <a:lstStyle>
            <a:lvl1pPr marL="301752" indent="-301752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21792" indent="-301752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–"/>
              <a:defRPr sz="21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41832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defRPr sz="1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143000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–"/>
              <a:defRPr sz="16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1463040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 charset="0"/>
              <a:buChar char="•"/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Source: Netscout Threat Report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09677-C4A1-AE43-A7C5-EE9DA3947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212" y="1069521"/>
            <a:ext cx="5335309" cy="238125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4F86EC1-E250-E04E-BDC2-9CF6E23D30C5}"/>
              </a:ext>
            </a:extLst>
          </p:cNvPr>
          <p:cNvSpPr txBox="1">
            <a:spLocks/>
          </p:cNvSpPr>
          <p:nvPr/>
        </p:nvSpPr>
        <p:spPr>
          <a:xfrm>
            <a:off x="7845287" y="4035080"/>
            <a:ext cx="2983628" cy="1836404"/>
          </a:xfrm>
          <a:prstGeom prst="rect">
            <a:avLst/>
          </a:prstGeom>
        </p:spPr>
        <p:txBody>
          <a:bodyPr/>
          <a:lstStyle>
            <a:lvl1pPr marL="301752" indent="-301752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21792" indent="-301752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–"/>
              <a:defRPr sz="21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41832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defRPr sz="1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143000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–"/>
              <a:defRPr sz="16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1463040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 charset="0"/>
              <a:buChar char="•"/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Source: Rapporto Clusit 2019 sulla Sicurezza ICT in Italia - </a:t>
            </a:r>
            <a:r>
              <a:rPr lang="it-IT" sz="1800" i="1" dirty="0"/>
              <a:t>Tipologie di attacchi DDoS (Dati Fastweb relativi all’anno 2018) </a:t>
            </a: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449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EF1A-79C2-A44A-BBF9-8DA24569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64BF-77C5-8943-9527-BC08F50119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0812" y="1562100"/>
            <a:ext cx="3733800" cy="37338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0C88E9-3E92-6349-BFFB-E697C4DAD96E}"/>
              </a:ext>
            </a:extLst>
          </p:cNvPr>
          <p:cNvSpPr txBox="1">
            <a:spLocks/>
          </p:cNvSpPr>
          <p:nvPr/>
        </p:nvSpPr>
        <p:spPr>
          <a:xfrm>
            <a:off x="303213" y="1562100"/>
            <a:ext cx="6781799" cy="4572000"/>
          </a:xfrm>
          <a:prstGeom prst="rect">
            <a:avLst/>
          </a:prstGeom>
        </p:spPr>
        <p:txBody>
          <a:bodyPr/>
          <a:lstStyle>
            <a:lvl1pPr marL="301752" indent="-301752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21792" indent="-301752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–"/>
              <a:defRPr sz="21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41832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defRPr sz="1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143000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–"/>
              <a:defRPr sz="16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1463040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 charset="0"/>
              <a:buChar char="•"/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Ideally</a:t>
            </a:r>
            <a:r>
              <a:rPr lang="de-DE" dirty="0"/>
              <a:t>, large </a:t>
            </a:r>
            <a:r>
              <a:rPr lang="de-DE" dirty="0" err="1"/>
              <a:t>DDoS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mitigated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. </a:t>
            </a:r>
          </a:p>
          <a:p>
            <a:r>
              <a:rPr lang="de-DE" dirty="0" err="1"/>
              <a:t>Practically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Customer </a:t>
            </a:r>
            <a:r>
              <a:rPr lang="de-DE" dirty="0" err="1"/>
              <a:t>asks</a:t>
            </a:r>
            <a:r>
              <a:rPr lang="de-DE" dirty="0"/>
              <a:t> </a:t>
            </a:r>
            <a:r>
              <a:rPr lang="de-DE" dirty="0" err="1"/>
              <a:t>upstream</a:t>
            </a:r>
            <a:r>
              <a:rPr lang="de-DE" dirty="0"/>
              <a:t> </a:t>
            </a:r>
            <a:r>
              <a:rPr lang="de-DE" dirty="0" err="1"/>
              <a:t>provider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mitigate</a:t>
            </a:r>
            <a:endParaRPr lang="de-DE" dirty="0"/>
          </a:p>
          <a:p>
            <a:pPr lvl="1"/>
            <a:r>
              <a:rPr lang="de-DE" dirty="0"/>
              <a:t>Peer </a:t>
            </a:r>
            <a:r>
              <a:rPr lang="de-DE" dirty="0" err="1"/>
              <a:t>asks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peers</a:t>
            </a:r>
            <a:endParaRPr lang="de-DE" dirty="0"/>
          </a:p>
          <a:p>
            <a:r>
              <a:rPr lang="de-DE" dirty="0"/>
              <a:t>As time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trust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built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 </a:t>
            </a:r>
            <a:r>
              <a:rPr lang="de-DE" dirty="0" err="1"/>
              <a:t>mitigation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naturally</a:t>
            </a:r>
            <a:r>
              <a:rPr lang="de-DE" dirty="0"/>
              <a:t> </a:t>
            </a:r>
            <a:r>
              <a:rPr lang="de-DE" dirty="0" err="1"/>
              <a:t>propagate</a:t>
            </a:r>
            <a:r>
              <a:rPr lang="de-DE" dirty="0"/>
              <a:t> </a:t>
            </a:r>
            <a:r>
              <a:rPr lang="de-DE" dirty="0" err="1"/>
              <a:t>closer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1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08A8-CDE8-1B46-AC07-91CBEAB1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Wait</a:t>
            </a:r>
            <a:r>
              <a:rPr lang="de-DE" dirty="0"/>
              <a:t>... This </a:t>
            </a:r>
            <a:r>
              <a:rPr lang="de-DE" dirty="0" err="1"/>
              <a:t>is</a:t>
            </a:r>
            <a:r>
              <a:rPr lang="de-DE" dirty="0"/>
              <a:t> not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58796-CC20-EE43-9AA4-A55F75716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13" y="1562100"/>
            <a:ext cx="6934199" cy="45720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initiatives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:</a:t>
            </a:r>
          </a:p>
          <a:p>
            <a:r>
              <a:rPr lang="de-DE" dirty="0"/>
              <a:t>Fingerprint Sharing Alliance (Arbor, 2005)</a:t>
            </a:r>
          </a:p>
          <a:p>
            <a:r>
              <a:rPr lang="de-DE" dirty="0"/>
              <a:t>BGP </a:t>
            </a:r>
            <a:r>
              <a:rPr lang="de-DE" dirty="0" err="1"/>
              <a:t>FlowSpec</a:t>
            </a:r>
            <a:r>
              <a:rPr lang="de-DE" dirty="0"/>
              <a:t> (IETF, 2009)</a:t>
            </a:r>
          </a:p>
          <a:p>
            <a:r>
              <a:rPr lang="de-DE" dirty="0"/>
              <a:t>M3AAWG </a:t>
            </a:r>
            <a:r>
              <a:rPr lang="de-DE" dirty="0" err="1"/>
              <a:t>DDoS</a:t>
            </a:r>
            <a:r>
              <a:rPr lang="de-DE" dirty="0"/>
              <a:t> Info Sharing (2017) </a:t>
            </a:r>
          </a:p>
          <a:p>
            <a:r>
              <a:rPr lang="de-DE" dirty="0"/>
              <a:t>I2NSF (IETF, 2017)</a:t>
            </a:r>
          </a:p>
          <a:p>
            <a:r>
              <a:rPr lang="de-DE" dirty="0"/>
              <a:t>Stellar: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blackholing</a:t>
            </a:r>
            <a:r>
              <a:rPr lang="de-DE" dirty="0"/>
              <a:t> (DE-CIX/TU Berlin/Max Planck Institute, 2018)</a:t>
            </a:r>
          </a:p>
          <a:p>
            <a:r>
              <a:rPr lang="de-DE" dirty="0"/>
              <a:t>DOTS (IETF,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progress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167F7-FE41-C140-BAE2-5156633F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1600199"/>
            <a:ext cx="4334439" cy="43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08A8-CDE8-1B46-AC07-91CBEAB1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Wait</a:t>
            </a:r>
            <a:r>
              <a:rPr lang="de-DE" dirty="0"/>
              <a:t>... This </a:t>
            </a:r>
            <a:r>
              <a:rPr lang="de-DE" dirty="0" err="1"/>
              <a:t>is</a:t>
            </a:r>
            <a:r>
              <a:rPr lang="de-DE" dirty="0"/>
              <a:t> not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58796-CC20-EE43-9AA4-A55F75716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13" y="1562100"/>
            <a:ext cx="6934199" cy="45720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initiatives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:</a:t>
            </a:r>
          </a:p>
          <a:p>
            <a:r>
              <a:rPr lang="de-DE" dirty="0"/>
              <a:t>Fingerprint Sharing Alliance (Arbor, 2005)</a:t>
            </a:r>
          </a:p>
          <a:p>
            <a:r>
              <a:rPr lang="de-DE" dirty="0"/>
              <a:t>BGP </a:t>
            </a:r>
            <a:r>
              <a:rPr lang="de-DE" dirty="0" err="1"/>
              <a:t>FlowSpec</a:t>
            </a:r>
            <a:r>
              <a:rPr lang="de-DE" dirty="0"/>
              <a:t> (IETF, 2009)</a:t>
            </a:r>
          </a:p>
          <a:p>
            <a:r>
              <a:rPr lang="de-DE" dirty="0"/>
              <a:t>M3AAWG </a:t>
            </a:r>
            <a:r>
              <a:rPr lang="de-DE" dirty="0" err="1"/>
              <a:t>DDoS</a:t>
            </a:r>
            <a:r>
              <a:rPr lang="de-DE" dirty="0"/>
              <a:t> Info Sharing (2017) </a:t>
            </a:r>
          </a:p>
          <a:p>
            <a:r>
              <a:rPr lang="de-DE" dirty="0"/>
              <a:t>I2NSF (IETF, 2017)</a:t>
            </a:r>
          </a:p>
          <a:p>
            <a:r>
              <a:rPr lang="de-DE" dirty="0"/>
              <a:t>Stellar: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blackholing</a:t>
            </a:r>
            <a:r>
              <a:rPr lang="de-DE" dirty="0"/>
              <a:t> (DE-CIX/TU Berlin/Max Planck Institute, 2018)</a:t>
            </a:r>
          </a:p>
          <a:p>
            <a:r>
              <a:rPr lang="de-DE" dirty="0"/>
              <a:t>DOTS (IETF,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progress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A9F96716-A8FE-E64F-B63F-BA82777D9441}"/>
              </a:ext>
            </a:extLst>
          </p:cNvPr>
          <p:cNvSpPr/>
          <p:nvPr/>
        </p:nvSpPr>
        <p:spPr>
          <a:xfrm>
            <a:off x="7557831" y="2117008"/>
            <a:ext cx="4267200" cy="2302592"/>
          </a:xfrm>
          <a:prstGeom prst="wedgeRoundRectCallout">
            <a:avLst>
              <a:gd name="adj1" fmla="val -102860"/>
              <a:gd name="adj2" fmla="val -22703"/>
              <a:gd name="adj3" fmla="val 16667"/>
            </a:avLst>
          </a:prstGeom>
          <a:noFill/>
          <a:ln w="317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D76224A-8069-1E49-BF1C-632F13129E1A}"/>
              </a:ext>
            </a:extLst>
          </p:cNvPr>
          <p:cNvSpPr txBox="1">
            <a:spLocks/>
          </p:cNvSpPr>
          <p:nvPr/>
        </p:nvSpPr>
        <p:spPr>
          <a:xfrm>
            <a:off x="7770812" y="2247900"/>
            <a:ext cx="3810000" cy="33909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1752" indent="-301752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21792" indent="-301752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–"/>
              <a:defRPr sz="21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41832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defRPr sz="1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143000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–"/>
              <a:defRPr sz="16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1463040" indent="-304747" algn="l" defTabSz="609493" rtl="0" eaLnBrk="1" latinLnBrk="0" hangingPunct="1">
              <a:lnSpc>
                <a:spcPct val="95000"/>
              </a:lnSpc>
              <a:spcBef>
                <a:spcPts val="1000"/>
              </a:spcBef>
              <a:buFont typeface="Arial" charset="0"/>
              <a:buChar char="•"/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Vendor</a:t>
            </a:r>
            <a:r>
              <a:rPr lang="de-DE" dirty="0"/>
              <a:t> </a:t>
            </a:r>
            <a:r>
              <a:rPr lang="de-DE" dirty="0" err="1"/>
              <a:t>support</a:t>
            </a:r>
            <a:endParaRPr lang="de-DE" dirty="0"/>
          </a:p>
          <a:p>
            <a:r>
              <a:rPr lang="de-DE" dirty="0"/>
              <a:t>Open-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tools</a:t>
            </a:r>
            <a:endParaRPr lang="de-DE" dirty="0"/>
          </a:p>
          <a:p>
            <a:r>
              <a:rPr lang="de-DE" dirty="0"/>
              <a:t>Operational </a:t>
            </a:r>
            <a:r>
              <a:rPr lang="de-DE" dirty="0" err="1"/>
              <a:t>experience</a:t>
            </a:r>
            <a:endParaRPr lang="de-DE" dirty="0"/>
          </a:p>
          <a:p>
            <a:r>
              <a:rPr lang="de-DE" dirty="0"/>
              <a:t>User </a:t>
            </a:r>
            <a:r>
              <a:rPr lang="de-DE" dirty="0" err="1"/>
              <a:t>groups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02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08A8-CDE8-1B46-AC07-91CBEAB1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FlowSpec</a:t>
            </a:r>
            <a:r>
              <a:rPr lang="de-DE" dirty="0"/>
              <a:t>: </a:t>
            </a:r>
            <a:r>
              <a:rPr lang="de-DE" dirty="0" err="1"/>
              <a:t>vendors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open-</a:t>
            </a:r>
            <a:r>
              <a:rPr lang="de-DE" dirty="0" err="1"/>
              <a:t>source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58796-CC20-EE43-9AA4-A55F75716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13" y="1219200"/>
            <a:ext cx="6934199" cy="49149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Controllers </a:t>
            </a:r>
            <a:r>
              <a:rPr lang="de-DE" dirty="0" err="1"/>
              <a:t>and</a:t>
            </a:r>
            <a:r>
              <a:rPr lang="de-DE" dirty="0"/>
              <a:t> BGP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speakers</a:t>
            </a:r>
            <a:r>
              <a:rPr lang="de-DE" dirty="0"/>
              <a:t>:</a:t>
            </a:r>
          </a:p>
          <a:p>
            <a:r>
              <a:rPr lang="de-DE" dirty="0"/>
              <a:t>Arbor (</a:t>
            </a:r>
            <a:r>
              <a:rPr lang="de-DE" dirty="0" err="1"/>
              <a:t>Netscout</a:t>
            </a:r>
            <a:r>
              <a:rPr lang="de-DE" dirty="0"/>
              <a:t>)</a:t>
            </a:r>
          </a:p>
          <a:p>
            <a:r>
              <a:rPr lang="de-DE" dirty="0" err="1"/>
              <a:t>ExaBGP</a:t>
            </a:r>
            <a:endParaRPr lang="de-DE" dirty="0"/>
          </a:p>
          <a:p>
            <a:r>
              <a:rPr lang="de-DE" dirty="0" err="1"/>
              <a:t>FastNetMon</a:t>
            </a:r>
            <a:endParaRPr lang="de-DE" dirty="0"/>
          </a:p>
          <a:p>
            <a:r>
              <a:rPr lang="de-DE" dirty="0"/>
              <a:t>Nokia</a:t>
            </a:r>
          </a:p>
          <a:p>
            <a:r>
              <a:rPr lang="de-DE" dirty="0" err="1"/>
              <a:t>Radware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Routers:</a:t>
            </a:r>
          </a:p>
          <a:p>
            <a:r>
              <a:rPr lang="de-DE" dirty="0"/>
              <a:t>Cisco IOS-XR (ASR9K, NCS5K) </a:t>
            </a:r>
            <a:r>
              <a:rPr lang="de-DE" dirty="0" err="1"/>
              <a:t>and</a:t>
            </a:r>
            <a:r>
              <a:rPr lang="de-DE" dirty="0"/>
              <a:t> IOS-XE</a:t>
            </a:r>
          </a:p>
          <a:p>
            <a:r>
              <a:rPr lang="de-DE" dirty="0" err="1"/>
              <a:t>Juniper</a:t>
            </a:r>
            <a:r>
              <a:rPr lang="de-DE" dirty="0"/>
              <a:t> MX/PTX </a:t>
            </a:r>
          </a:p>
          <a:p>
            <a:r>
              <a:rPr lang="de-DE" dirty="0"/>
              <a:t>Alcatel/Nokia 7x50</a:t>
            </a:r>
          </a:p>
          <a:p>
            <a:r>
              <a:rPr lang="de-DE" dirty="0" err="1"/>
              <a:t>Huawei</a:t>
            </a:r>
            <a:r>
              <a:rPr lang="de-DE" dirty="0"/>
              <a:t> NE </a:t>
            </a:r>
            <a:r>
              <a:rPr lang="de-DE" dirty="0" err="1"/>
              <a:t>routers</a:t>
            </a:r>
            <a:endParaRPr lang="de-DE" dirty="0"/>
          </a:p>
          <a:p>
            <a:r>
              <a:rPr lang="de-DE" dirty="0"/>
              <a:t>6WIND</a:t>
            </a:r>
          </a:p>
          <a:p>
            <a:r>
              <a:rPr lang="de-DE" dirty="0" err="1"/>
              <a:t>Arista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6C22AA5-7621-0E4E-A036-027CD206B918}"/>
              </a:ext>
            </a:extLst>
          </p:cNvPr>
          <p:cNvGrpSpPr/>
          <p:nvPr/>
        </p:nvGrpSpPr>
        <p:grpSpPr>
          <a:xfrm>
            <a:off x="8056795" y="1219200"/>
            <a:ext cx="1676400" cy="1676400"/>
            <a:chOff x="2041200" y="1484784"/>
            <a:chExt cx="685800" cy="6858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D305410-BF25-5F4A-819E-F1D06E91E3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1200" y="1484784"/>
              <a:ext cx="685800" cy="685800"/>
            </a:xfrm>
            <a:prstGeom prst="ellipse">
              <a:avLst/>
            </a:prstGeom>
            <a:solidFill>
              <a:srgbClr val="70A000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E4956F0-11F2-634F-9511-C83DF62FFC1E}"/>
                </a:ext>
              </a:extLst>
            </p:cNvPr>
            <p:cNvGrpSpPr/>
            <p:nvPr/>
          </p:nvGrpSpPr>
          <p:grpSpPr>
            <a:xfrm>
              <a:off x="2134222" y="1615638"/>
              <a:ext cx="514444" cy="446124"/>
              <a:chOff x="6186488" y="2698750"/>
              <a:chExt cx="3900488" cy="3384550"/>
            </a:xfrm>
          </p:grpSpPr>
          <p:sp>
            <p:nvSpPr>
              <p:cNvPr id="61" name="Freeform 1732">
                <a:extLst>
                  <a:ext uri="{FF2B5EF4-FFF2-40B4-BE49-F238E27FC236}">
                    <a16:creationId xmlns:a16="http://schemas.microsoft.com/office/drawing/2014/main" id="{4201A20C-864C-634E-87A1-69C65B1C7F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6488" y="2698750"/>
                <a:ext cx="3900488" cy="3384550"/>
              </a:xfrm>
              <a:custGeom>
                <a:avLst/>
                <a:gdLst>
                  <a:gd name="T0" fmla="*/ 266 w 594"/>
                  <a:gd name="T1" fmla="*/ 17 h 515"/>
                  <a:gd name="T2" fmla="*/ 470 w 594"/>
                  <a:gd name="T3" fmla="*/ 77 h 515"/>
                  <a:gd name="T4" fmla="*/ 514 w 594"/>
                  <a:gd name="T5" fmla="*/ 121 h 515"/>
                  <a:gd name="T6" fmla="*/ 553 w 594"/>
                  <a:gd name="T7" fmla="*/ 300 h 515"/>
                  <a:gd name="T8" fmla="*/ 530 w 594"/>
                  <a:gd name="T9" fmla="*/ 322 h 515"/>
                  <a:gd name="T10" fmla="*/ 527 w 594"/>
                  <a:gd name="T11" fmla="*/ 321 h 515"/>
                  <a:gd name="T12" fmla="*/ 530 w 594"/>
                  <a:gd name="T13" fmla="*/ 346 h 515"/>
                  <a:gd name="T14" fmla="*/ 447 w 594"/>
                  <a:gd name="T15" fmla="*/ 434 h 515"/>
                  <a:gd name="T16" fmla="*/ 444 w 594"/>
                  <a:gd name="T17" fmla="*/ 434 h 515"/>
                  <a:gd name="T18" fmla="*/ 422 w 594"/>
                  <a:gd name="T19" fmla="*/ 429 h 515"/>
                  <a:gd name="T20" fmla="*/ 394 w 594"/>
                  <a:gd name="T21" fmla="*/ 442 h 515"/>
                  <a:gd name="T22" fmla="*/ 368 w 594"/>
                  <a:gd name="T23" fmla="*/ 435 h 515"/>
                  <a:gd name="T24" fmla="*/ 389 w 594"/>
                  <a:gd name="T25" fmla="*/ 485 h 515"/>
                  <a:gd name="T26" fmla="*/ 380 w 594"/>
                  <a:gd name="T27" fmla="*/ 498 h 515"/>
                  <a:gd name="T28" fmla="*/ 351 w 594"/>
                  <a:gd name="T29" fmla="*/ 498 h 515"/>
                  <a:gd name="T30" fmla="*/ 342 w 594"/>
                  <a:gd name="T31" fmla="*/ 492 h 515"/>
                  <a:gd name="T32" fmla="*/ 290 w 594"/>
                  <a:gd name="T33" fmla="*/ 408 h 515"/>
                  <a:gd name="T34" fmla="*/ 287 w 594"/>
                  <a:gd name="T35" fmla="*/ 409 h 515"/>
                  <a:gd name="T36" fmla="*/ 256 w 594"/>
                  <a:gd name="T37" fmla="*/ 368 h 515"/>
                  <a:gd name="T38" fmla="*/ 225 w 594"/>
                  <a:gd name="T39" fmla="*/ 375 h 515"/>
                  <a:gd name="T40" fmla="*/ 173 w 594"/>
                  <a:gd name="T41" fmla="*/ 321 h 515"/>
                  <a:gd name="T42" fmla="*/ 147 w 594"/>
                  <a:gd name="T43" fmla="*/ 323 h 515"/>
                  <a:gd name="T44" fmla="*/ 22 w 594"/>
                  <a:gd name="T45" fmla="*/ 183 h 515"/>
                  <a:gd name="T46" fmla="*/ 244 w 594"/>
                  <a:gd name="T47" fmla="*/ 17 h 515"/>
                  <a:gd name="T48" fmla="*/ 266 w 594"/>
                  <a:gd name="T49" fmla="*/ 17 h 515"/>
                  <a:gd name="T50" fmla="*/ 266 w 594"/>
                  <a:gd name="T51" fmla="*/ 0 h 515"/>
                  <a:gd name="T52" fmla="*/ 243 w 594"/>
                  <a:gd name="T53" fmla="*/ 1 h 515"/>
                  <a:gd name="T54" fmla="*/ 5 w 594"/>
                  <a:gd name="T55" fmla="*/ 181 h 515"/>
                  <a:gd name="T56" fmla="*/ 36 w 594"/>
                  <a:gd name="T57" fmla="*/ 294 h 515"/>
                  <a:gd name="T58" fmla="*/ 147 w 594"/>
                  <a:gd name="T59" fmla="*/ 340 h 515"/>
                  <a:gd name="T60" fmla="*/ 158 w 594"/>
                  <a:gd name="T61" fmla="*/ 340 h 515"/>
                  <a:gd name="T62" fmla="*/ 172 w 594"/>
                  <a:gd name="T63" fmla="*/ 368 h 515"/>
                  <a:gd name="T64" fmla="*/ 225 w 594"/>
                  <a:gd name="T65" fmla="*/ 391 h 515"/>
                  <a:gd name="T66" fmla="*/ 243 w 594"/>
                  <a:gd name="T67" fmla="*/ 389 h 515"/>
                  <a:gd name="T68" fmla="*/ 257 w 594"/>
                  <a:gd name="T69" fmla="*/ 411 h 515"/>
                  <a:gd name="T70" fmla="*/ 275 w 594"/>
                  <a:gd name="T71" fmla="*/ 423 h 515"/>
                  <a:gd name="T72" fmla="*/ 297 w 594"/>
                  <a:gd name="T73" fmla="*/ 455 h 515"/>
                  <a:gd name="T74" fmla="*/ 327 w 594"/>
                  <a:gd name="T75" fmla="*/ 497 h 515"/>
                  <a:gd name="T76" fmla="*/ 351 w 594"/>
                  <a:gd name="T77" fmla="*/ 515 h 515"/>
                  <a:gd name="T78" fmla="*/ 380 w 594"/>
                  <a:gd name="T79" fmla="*/ 515 h 515"/>
                  <a:gd name="T80" fmla="*/ 402 w 594"/>
                  <a:gd name="T81" fmla="*/ 503 h 515"/>
                  <a:gd name="T82" fmla="*/ 404 w 594"/>
                  <a:gd name="T83" fmla="*/ 479 h 515"/>
                  <a:gd name="T84" fmla="*/ 396 w 594"/>
                  <a:gd name="T85" fmla="*/ 459 h 515"/>
                  <a:gd name="T86" fmla="*/ 426 w 594"/>
                  <a:gd name="T87" fmla="*/ 448 h 515"/>
                  <a:gd name="T88" fmla="*/ 444 w 594"/>
                  <a:gd name="T89" fmla="*/ 450 h 515"/>
                  <a:gd name="T90" fmla="*/ 448 w 594"/>
                  <a:gd name="T91" fmla="*/ 450 h 515"/>
                  <a:gd name="T92" fmla="*/ 547 w 594"/>
                  <a:gd name="T93" fmla="*/ 348 h 515"/>
                  <a:gd name="T94" fmla="*/ 548 w 594"/>
                  <a:gd name="T95" fmla="*/ 333 h 515"/>
                  <a:gd name="T96" fmla="*/ 568 w 594"/>
                  <a:gd name="T97" fmla="*/ 305 h 515"/>
                  <a:gd name="T98" fmla="*/ 527 w 594"/>
                  <a:gd name="T99" fmla="*/ 111 h 515"/>
                  <a:gd name="T100" fmla="*/ 480 w 594"/>
                  <a:gd name="T101" fmla="*/ 64 h 515"/>
                  <a:gd name="T102" fmla="*/ 266 w 594"/>
                  <a:gd name="T103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94" h="515">
                    <a:moveTo>
                      <a:pt x="266" y="17"/>
                    </a:moveTo>
                    <a:cubicBezTo>
                      <a:pt x="341" y="17"/>
                      <a:pt x="414" y="36"/>
                      <a:pt x="470" y="77"/>
                    </a:cubicBezTo>
                    <a:cubicBezTo>
                      <a:pt x="486" y="90"/>
                      <a:pt x="501" y="105"/>
                      <a:pt x="514" y="121"/>
                    </a:cubicBezTo>
                    <a:cubicBezTo>
                      <a:pt x="552" y="169"/>
                      <a:pt x="574" y="240"/>
                      <a:pt x="553" y="300"/>
                    </a:cubicBezTo>
                    <a:cubicBezTo>
                      <a:pt x="548" y="313"/>
                      <a:pt x="541" y="322"/>
                      <a:pt x="530" y="322"/>
                    </a:cubicBezTo>
                    <a:cubicBezTo>
                      <a:pt x="529" y="322"/>
                      <a:pt x="528" y="321"/>
                      <a:pt x="527" y="321"/>
                    </a:cubicBezTo>
                    <a:cubicBezTo>
                      <a:pt x="531" y="326"/>
                      <a:pt x="532" y="335"/>
                      <a:pt x="530" y="346"/>
                    </a:cubicBezTo>
                    <a:cubicBezTo>
                      <a:pt x="524" y="387"/>
                      <a:pt x="492" y="431"/>
                      <a:pt x="447" y="434"/>
                    </a:cubicBezTo>
                    <a:cubicBezTo>
                      <a:pt x="446" y="434"/>
                      <a:pt x="445" y="434"/>
                      <a:pt x="444" y="434"/>
                    </a:cubicBezTo>
                    <a:cubicBezTo>
                      <a:pt x="437" y="434"/>
                      <a:pt x="429" y="432"/>
                      <a:pt x="422" y="429"/>
                    </a:cubicBezTo>
                    <a:cubicBezTo>
                      <a:pt x="414" y="438"/>
                      <a:pt x="405" y="442"/>
                      <a:pt x="394" y="442"/>
                    </a:cubicBezTo>
                    <a:cubicBezTo>
                      <a:pt x="386" y="442"/>
                      <a:pt x="378" y="440"/>
                      <a:pt x="368" y="435"/>
                    </a:cubicBezTo>
                    <a:cubicBezTo>
                      <a:pt x="375" y="452"/>
                      <a:pt x="382" y="468"/>
                      <a:pt x="389" y="485"/>
                    </a:cubicBezTo>
                    <a:cubicBezTo>
                      <a:pt x="391" y="491"/>
                      <a:pt x="387" y="498"/>
                      <a:pt x="380" y="498"/>
                    </a:cubicBezTo>
                    <a:cubicBezTo>
                      <a:pt x="351" y="498"/>
                      <a:pt x="351" y="498"/>
                      <a:pt x="351" y="498"/>
                    </a:cubicBezTo>
                    <a:cubicBezTo>
                      <a:pt x="347" y="498"/>
                      <a:pt x="344" y="495"/>
                      <a:pt x="342" y="492"/>
                    </a:cubicBezTo>
                    <a:cubicBezTo>
                      <a:pt x="328" y="453"/>
                      <a:pt x="284" y="427"/>
                      <a:pt x="290" y="408"/>
                    </a:cubicBezTo>
                    <a:cubicBezTo>
                      <a:pt x="289" y="408"/>
                      <a:pt x="288" y="409"/>
                      <a:pt x="287" y="409"/>
                    </a:cubicBezTo>
                    <a:cubicBezTo>
                      <a:pt x="271" y="409"/>
                      <a:pt x="255" y="384"/>
                      <a:pt x="256" y="368"/>
                    </a:cubicBezTo>
                    <a:cubicBezTo>
                      <a:pt x="245" y="373"/>
                      <a:pt x="234" y="375"/>
                      <a:pt x="225" y="375"/>
                    </a:cubicBezTo>
                    <a:cubicBezTo>
                      <a:pt x="191" y="375"/>
                      <a:pt x="170" y="349"/>
                      <a:pt x="173" y="321"/>
                    </a:cubicBezTo>
                    <a:cubicBezTo>
                      <a:pt x="165" y="323"/>
                      <a:pt x="156" y="323"/>
                      <a:pt x="147" y="323"/>
                    </a:cubicBezTo>
                    <a:cubicBezTo>
                      <a:pt x="74" y="323"/>
                      <a:pt x="11" y="276"/>
                      <a:pt x="22" y="183"/>
                    </a:cubicBezTo>
                    <a:cubicBezTo>
                      <a:pt x="35" y="71"/>
                      <a:pt x="136" y="23"/>
                      <a:pt x="244" y="17"/>
                    </a:cubicBezTo>
                    <a:cubicBezTo>
                      <a:pt x="251" y="17"/>
                      <a:pt x="258" y="17"/>
                      <a:pt x="266" y="17"/>
                    </a:cubicBezTo>
                    <a:moveTo>
                      <a:pt x="266" y="0"/>
                    </a:moveTo>
                    <a:cubicBezTo>
                      <a:pt x="258" y="0"/>
                      <a:pt x="250" y="0"/>
                      <a:pt x="243" y="1"/>
                    </a:cubicBezTo>
                    <a:cubicBezTo>
                      <a:pt x="106" y="7"/>
                      <a:pt x="18" y="75"/>
                      <a:pt x="5" y="181"/>
                    </a:cubicBezTo>
                    <a:cubicBezTo>
                      <a:pt x="0" y="227"/>
                      <a:pt x="10" y="266"/>
                      <a:pt x="36" y="294"/>
                    </a:cubicBezTo>
                    <a:cubicBezTo>
                      <a:pt x="62" y="324"/>
                      <a:pt x="102" y="340"/>
                      <a:pt x="147" y="340"/>
                    </a:cubicBezTo>
                    <a:cubicBezTo>
                      <a:pt x="151" y="340"/>
                      <a:pt x="154" y="340"/>
                      <a:pt x="158" y="340"/>
                    </a:cubicBezTo>
                    <a:cubicBezTo>
                      <a:pt x="160" y="350"/>
                      <a:pt x="164" y="360"/>
                      <a:pt x="172" y="368"/>
                    </a:cubicBezTo>
                    <a:cubicBezTo>
                      <a:pt x="185" y="383"/>
                      <a:pt x="204" y="391"/>
                      <a:pt x="225" y="391"/>
                    </a:cubicBezTo>
                    <a:cubicBezTo>
                      <a:pt x="231" y="391"/>
                      <a:pt x="237" y="391"/>
                      <a:pt x="243" y="389"/>
                    </a:cubicBezTo>
                    <a:cubicBezTo>
                      <a:pt x="247" y="397"/>
                      <a:pt x="251" y="405"/>
                      <a:pt x="257" y="411"/>
                    </a:cubicBezTo>
                    <a:cubicBezTo>
                      <a:pt x="263" y="416"/>
                      <a:pt x="269" y="420"/>
                      <a:pt x="275" y="423"/>
                    </a:cubicBezTo>
                    <a:cubicBezTo>
                      <a:pt x="278" y="434"/>
                      <a:pt x="288" y="444"/>
                      <a:pt x="297" y="455"/>
                    </a:cubicBezTo>
                    <a:cubicBezTo>
                      <a:pt x="308" y="468"/>
                      <a:pt x="321" y="482"/>
                      <a:pt x="327" y="497"/>
                    </a:cubicBezTo>
                    <a:cubicBezTo>
                      <a:pt x="331" y="508"/>
                      <a:pt x="340" y="515"/>
                      <a:pt x="351" y="515"/>
                    </a:cubicBezTo>
                    <a:cubicBezTo>
                      <a:pt x="380" y="515"/>
                      <a:pt x="380" y="515"/>
                      <a:pt x="380" y="515"/>
                    </a:cubicBezTo>
                    <a:cubicBezTo>
                      <a:pt x="389" y="515"/>
                      <a:pt x="397" y="510"/>
                      <a:pt x="402" y="503"/>
                    </a:cubicBezTo>
                    <a:cubicBezTo>
                      <a:pt x="406" y="496"/>
                      <a:pt x="407" y="487"/>
                      <a:pt x="404" y="479"/>
                    </a:cubicBezTo>
                    <a:cubicBezTo>
                      <a:pt x="396" y="459"/>
                      <a:pt x="396" y="459"/>
                      <a:pt x="396" y="459"/>
                    </a:cubicBezTo>
                    <a:cubicBezTo>
                      <a:pt x="407" y="459"/>
                      <a:pt x="417" y="455"/>
                      <a:pt x="426" y="448"/>
                    </a:cubicBezTo>
                    <a:cubicBezTo>
                      <a:pt x="432" y="450"/>
                      <a:pt x="438" y="450"/>
                      <a:pt x="444" y="450"/>
                    </a:cubicBezTo>
                    <a:cubicBezTo>
                      <a:pt x="445" y="450"/>
                      <a:pt x="447" y="450"/>
                      <a:pt x="448" y="450"/>
                    </a:cubicBezTo>
                    <a:cubicBezTo>
                      <a:pt x="502" y="447"/>
                      <a:pt x="539" y="395"/>
                      <a:pt x="547" y="348"/>
                    </a:cubicBezTo>
                    <a:cubicBezTo>
                      <a:pt x="548" y="343"/>
                      <a:pt x="548" y="338"/>
                      <a:pt x="548" y="333"/>
                    </a:cubicBezTo>
                    <a:cubicBezTo>
                      <a:pt x="555" y="329"/>
                      <a:pt x="563" y="320"/>
                      <a:pt x="568" y="305"/>
                    </a:cubicBezTo>
                    <a:cubicBezTo>
                      <a:pt x="594" y="233"/>
                      <a:pt x="562" y="156"/>
                      <a:pt x="527" y="111"/>
                    </a:cubicBezTo>
                    <a:cubicBezTo>
                      <a:pt x="513" y="93"/>
                      <a:pt x="497" y="78"/>
                      <a:pt x="480" y="64"/>
                    </a:cubicBezTo>
                    <a:cubicBezTo>
                      <a:pt x="425" y="23"/>
                      <a:pt x="349" y="0"/>
                      <a:pt x="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" name="Freeform 1733">
                <a:extLst>
                  <a:ext uri="{FF2B5EF4-FFF2-40B4-BE49-F238E27FC236}">
                    <a16:creationId xmlns:a16="http://schemas.microsoft.com/office/drawing/2014/main" id="{DD8D1541-EB9A-E14C-8BAE-DB74F5121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963" y="3408363"/>
                <a:ext cx="420688" cy="315913"/>
              </a:xfrm>
              <a:custGeom>
                <a:avLst/>
                <a:gdLst>
                  <a:gd name="T0" fmla="*/ 265 w 265"/>
                  <a:gd name="T1" fmla="*/ 199 h 199"/>
                  <a:gd name="T2" fmla="*/ 0 w 265"/>
                  <a:gd name="T3" fmla="*/ 199 h 199"/>
                  <a:gd name="T4" fmla="*/ 0 w 265"/>
                  <a:gd name="T5" fmla="*/ 166 h 199"/>
                  <a:gd name="T6" fmla="*/ 232 w 265"/>
                  <a:gd name="T7" fmla="*/ 166 h 199"/>
                  <a:gd name="T8" fmla="*/ 232 w 265"/>
                  <a:gd name="T9" fmla="*/ 0 h 199"/>
                  <a:gd name="T10" fmla="*/ 265 w 265"/>
                  <a:gd name="T11" fmla="*/ 0 h 199"/>
                  <a:gd name="T12" fmla="*/ 265 w 265"/>
                  <a:gd name="T1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199">
                    <a:moveTo>
                      <a:pt x="265" y="199"/>
                    </a:moveTo>
                    <a:lnTo>
                      <a:pt x="0" y="199"/>
                    </a:lnTo>
                    <a:lnTo>
                      <a:pt x="0" y="166"/>
                    </a:lnTo>
                    <a:lnTo>
                      <a:pt x="232" y="166"/>
                    </a:lnTo>
                    <a:lnTo>
                      <a:pt x="232" y="0"/>
                    </a:lnTo>
                    <a:lnTo>
                      <a:pt x="265" y="0"/>
                    </a:lnTo>
                    <a:lnTo>
                      <a:pt x="265" y="1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" name="Rectangle 1734">
                <a:extLst>
                  <a:ext uri="{FF2B5EF4-FFF2-40B4-BE49-F238E27FC236}">
                    <a16:creationId xmlns:a16="http://schemas.microsoft.com/office/drawing/2014/main" id="{B8B8465C-59FF-EA46-8336-4F48DE2AC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6413" y="3376613"/>
                <a:ext cx="525463" cy="523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" name="Freeform 1735">
                <a:extLst>
                  <a:ext uri="{FF2B5EF4-FFF2-40B4-BE49-F238E27FC236}">
                    <a16:creationId xmlns:a16="http://schemas.microsoft.com/office/drawing/2014/main" id="{F3E410DD-6D4B-244E-9E0F-F9CC6125C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538" y="3178175"/>
                <a:ext cx="387350" cy="382588"/>
              </a:xfrm>
              <a:custGeom>
                <a:avLst/>
                <a:gdLst>
                  <a:gd name="T0" fmla="*/ 244 w 244"/>
                  <a:gd name="T1" fmla="*/ 241 h 241"/>
                  <a:gd name="T2" fmla="*/ 0 w 244"/>
                  <a:gd name="T3" fmla="*/ 241 h 241"/>
                  <a:gd name="T4" fmla="*/ 0 w 244"/>
                  <a:gd name="T5" fmla="*/ 0 h 241"/>
                  <a:gd name="T6" fmla="*/ 33 w 244"/>
                  <a:gd name="T7" fmla="*/ 0 h 241"/>
                  <a:gd name="T8" fmla="*/ 33 w 244"/>
                  <a:gd name="T9" fmla="*/ 207 h 241"/>
                  <a:gd name="T10" fmla="*/ 244 w 244"/>
                  <a:gd name="T11" fmla="*/ 207 h 241"/>
                  <a:gd name="T12" fmla="*/ 244 w 244"/>
                  <a:gd name="T1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241">
                    <a:moveTo>
                      <a:pt x="244" y="241"/>
                    </a:moveTo>
                    <a:lnTo>
                      <a:pt x="0" y="241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07"/>
                    </a:lnTo>
                    <a:lnTo>
                      <a:pt x="244" y="207"/>
                    </a:lnTo>
                    <a:lnTo>
                      <a:pt x="244" y="2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" name="Freeform 1736">
                <a:extLst>
                  <a:ext uri="{FF2B5EF4-FFF2-40B4-BE49-F238E27FC236}">
                    <a16:creationId xmlns:a16="http://schemas.microsoft.com/office/drawing/2014/main" id="{D61E1281-C22B-ED43-BDBA-4972ED5B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8038" y="3540125"/>
                <a:ext cx="393700" cy="433388"/>
              </a:xfrm>
              <a:custGeom>
                <a:avLst/>
                <a:gdLst>
                  <a:gd name="T0" fmla="*/ 248 w 248"/>
                  <a:gd name="T1" fmla="*/ 273 h 273"/>
                  <a:gd name="T2" fmla="*/ 0 w 248"/>
                  <a:gd name="T3" fmla="*/ 273 h 273"/>
                  <a:gd name="T4" fmla="*/ 0 w 248"/>
                  <a:gd name="T5" fmla="*/ 240 h 273"/>
                  <a:gd name="T6" fmla="*/ 211 w 248"/>
                  <a:gd name="T7" fmla="*/ 240 h 273"/>
                  <a:gd name="T8" fmla="*/ 211 w 248"/>
                  <a:gd name="T9" fmla="*/ 0 h 273"/>
                  <a:gd name="T10" fmla="*/ 248 w 248"/>
                  <a:gd name="T11" fmla="*/ 0 h 273"/>
                  <a:gd name="T12" fmla="*/ 248 w 248"/>
                  <a:gd name="T13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" h="273">
                    <a:moveTo>
                      <a:pt x="248" y="273"/>
                    </a:moveTo>
                    <a:lnTo>
                      <a:pt x="0" y="273"/>
                    </a:lnTo>
                    <a:lnTo>
                      <a:pt x="0" y="240"/>
                    </a:lnTo>
                    <a:lnTo>
                      <a:pt x="211" y="240"/>
                    </a:lnTo>
                    <a:lnTo>
                      <a:pt x="211" y="0"/>
                    </a:lnTo>
                    <a:lnTo>
                      <a:pt x="248" y="0"/>
                    </a:lnTo>
                    <a:lnTo>
                      <a:pt x="248" y="2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" name="Freeform 1737">
                <a:extLst>
                  <a:ext uri="{FF2B5EF4-FFF2-40B4-BE49-F238E27FC236}">
                    <a16:creationId xmlns:a16="http://schemas.microsoft.com/office/drawing/2014/main" id="{FA856029-B6FF-164F-BA98-547730BD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5" y="3954463"/>
                <a:ext cx="728663" cy="276225"/>
              </a:xfrm>
              <a:custGeom>
                <a:avLst/>
                <a:gdLst>
                  <a:gd name="T0" fmla="*/ 459 w 459"/>
                  <a:gd name="T1" fmla="*/ 174 h 174"/>
                  <a:gd name="T2" fmla="*/ 0 w 459"/>
                  <a:gd name="T3" fmla="*/ 174 h 174"/>
                  <a:gd name="T4" fmla="*/ 0 w 459"/>
                  <a:gd name="T5" fmla="*/ 136 h 174"/>
                  <a:gd name="T6" fmla="*/ 422 w 459"/>
                  <a:gd name="T7" fmla="*/ 136 h 174"/>
                  <a:gd name="T8" fmla="*/ 422 w 459"/>
                  <a:gd name="T9" fmla="*/ 0 h 174"/>
                  <a:gd name="T10" fmla="*/ 459 w 459"/>
                  <a:gd name="T11" fmla="*/ 0 h 174"/>
                  <a:gd name="T12" fmla="*/ 459 w 459"/>
                  <a:gd name="T1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174">
                    <a:moveTo>
                      <a:pt x="459" y="174"/>
                    </a:moveTo>
                    <a:lnTo>
                      <a:pt x="0" y="174"/>
                    </a:lnTo>
                    <a:lnTo>
                      <a:pt x="0" y="136"/>
                    </a:lnTo>
                    <a:lnTo>
                      <a:pt x="422" y="136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1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" name="Rectangle 1738">
                <a:extLst>
                  <a:ext uri="{FF2B5EF4-FFF2-40B4-BE49-F238E27FC236}">
                    <a16:creationId xmlns:a16="http://schemas.microsoft.com/office/drawing/2014/main" id="{AF785A4F-8D46-284D-82FF-EE22EA57D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263" y="4203700"/>
                <a:ext cx="52388" cy="3159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" name="Rectangle 1739">
                <a:extLst>
                  <a:ext uri="{FF2B5EF4-FFF2-40B4-BE49-F238E27FC236}">
                    <a16:creationId xmlns:a16="http://schemas.microsoft.com/office/drawing/2014/main" id="{CAD1590D-BD53-2C4A-B5A3-9D16282AB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0300" y="4433888"/>
                <a:ext cx="420688" cy="587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" name="Freeform 1740">
                <a:extLst>
                  <a:ext uri="{FF2B5EF4-FFF2-40B4-BE49-F238E27FC236}">
                    <a16:creationId xmlns:a16="http://schemas.microsoft.com/office/drawing/2014/main" id="{950559C7-CE8E-6540-924A-CF6A2A9AA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2550" y="3355975"/>
                <a:ext cx="401638" cy="485775"/>
              </a:xfrm>
              <a:custGeom>
                <a:avLst/>
                <a:gdLst>
                  <a:gd name="T0" fmla="*/ 253 w 253"/>
                  <a:gd name="T1" fmla="*/ 306 h 306"/>
                  <a:gd name="T2" fmla="*/ 0 w 253"/>
                  <a:gd name="T3" fmla="*/ 306 h 306"/>
                  <a:gd name="T4" fmla="*/ 0 w 253"/>
                  <a:gd name="T5" fmla="*/ 0 h 306"/>
                  <a:gd name="T6" fmla="*/ 38 w 253"/>
                  <a:gd name="T7" fmla="*/ 0 h 306"/>
                  <a:gd name="T8" fmla="*/ 38 w 253"/>
                  <a:gd name="T9" fmla="*/ 273 h 306"/>
                  <a:gd name="T10" fmla="*/ 253 w 253"/>
                  <a:gd name="T11" fmla="*/ 273 h 306"/>
                  <a:gd name="T12" fmla="*/ 253 w 253"/>
                  <a:gd name="T13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306">
                    <a:moveTo>
                      <a:pt x="253" y="306"/>
                    </a:moveTo>
                    <a:lnTo>
                      <a:pt x="0" y="306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73"/>
                    </a:lnTo>
                    <a:lnTo>
                      <a:pt x="253" y="273"/>
                    </a:lnTo>
                    <a:lnTo>
                      <a:pt x="253" y="3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" name="Freeform 1741">
                <a:extLst>
                  <a:ext uri="{FF2B5EF4-FFF2-40B4-BE49-F238E27FC236}">
                    <a16:creationId xmlns:a16="http://schemas.microsoft.com/office/drawing/2014/main" id="{629B6A31-E0B7-9F44-B9CE-C01AD561A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0350" y="3816350"/>
                <a:ext cx="249238" cy="1096963"/>
              </a:xfrm>
              <a:custGeom>
                <a:avLst/>
                <a:gdLst>
                  <a:gd name="T0" fmla="*/ 157 w 157"/>
                  <a:gd name="T1" fmla="*/ 691 h 691"/>
                  <a:gd name="T2" fmla="*/ 120 w 157"/>
                  <a:gd name="T3" fmla="*/ 691 h 691"/>
                  <a:gd name="T4" fmla="*/ 120 w 157"/>
                  <a:gd name="T5" fmla="*/ 534 h 691"/>
                  <a:gd name="T6" fmla="*/ 0 w 157"/>
                  <a:gd name="T7" fmla="*/ 534 h 691"/>
                  <a:gd name="T8" fmla="*/ 0 w 157"/>
                  <a:gd name="T9" fmla="*/ 0 h 691"/>
                  <a:gd name="T10" fmla="*/ 33 w 157"/>
                  <a:gd name="T11" fmla="*/ 0 h 691"/>
                  <a:gd name="T12" fmla="*/ 33 w 157"/>
                  <a:gd name="T13" fmla="*/ 497 h 691"/>
                  <a:gd name="T14" fmla="*/ 157 w 157"/>
                  <a:gd name="T15" fmla="*/ 497 h 691"/>
                  <a:gd name="T16" fmla="*/ 157 w 157"/>
                  <a:gd name="T17" fmla="*/ 691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691">
                    <a:moveTo>
                      <a:pt x="157" y="691"/>
                    </a:moveTo>
                    <a:lnTo>
                      <a:pt x="120" y="691"/>
                    </a:lnTo>
                    <a:lnTo>
                      <a:pt x="120" y="534"/>
                    </a:lnTo>
                    <a:lnTo>
                      <a:pt x="0" y="53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497"/>
                    </a:lnTo>
                    <a:lnTo>
                      <a:pt x="157" y="497"/>
                    </a:lnTo>
                    <a:lnTo>
                      <a:pt x="157" y="6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" name="Rectangle 1742">
                <a:extLst>
                  <a:ext uri="{FF2B5EF4-FFF2-40B4-BE49-F238E27FC236}">
                    <a16:creationId xmlns:a16="http://schemas.microsoft.com/office/drawing/2014/main" id="{8451888C-D41B-A84A-8F2C-03C0A2E34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8413" y="4467225"/>
                <a:ext cx="52388" cy="3413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" name="Rectangle 1743">
                <a:extLst>
                  <a:ext uri="{FF2B5EF4-FFF2-40B4-BE49-F238E27FC236}">
                    <a16:creationId xmlns:a16="http://schemas.microsoft.com/office/drawing/2014/main" id="{A09EB36B-021B-F747-8EC3-F0CF5E085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0163" y="4144963"/>
                <a:ext cx="242888" cy="587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" name="Freeform 1744">
                <a:extLst>
                  <a:ext uri="{FF2B5EF4-FFF2-40B4-BE49-F238E27FC236}">
                    <a16:creationId xmlns:a16="http://schemas.microsoft.com/office/drawing/2014/main" id="{F93E991B-8265-C843-902E-4E24BC66C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0" y="4341813"/>
                <a:ext cx="230188" cy="617538"/>
              </a:xfrm>
              <a:custGeom>
                <a:avLst/>
                <a:gdLst>
                  <a:gd name="T0" fmla="*/ 145 w 145"/>
                  <a:gd name="T1" fmla="*/ 389 h 389"/>
                  <a:gd name="T2" fmla="*/ 112 w 145"/>
                  <a:gd name="T3" fmla="*/ 389 h 389"/>
                  <a:gd name="T4" fmla="*/ 112 w 145"/>
                  <a:gd name="T5" fmla="*/ 37 h 389"/>
                  <a:gd name="T6" fmla="*/ 0 w 145"/>
                  <a:gd name="T7" fmla="*/ 37 h 389"/>
                  <a:gd name="T8" fmla="*/ 0 w 145"/>
                  <a:gd name="T9" fmla="*/ 0 h 389"/>
                  <a:gd name="T10" fmla="*/ 145 w 145"/>
                  <a:gd name="T11" fmla="*/ 0 h 389"/>
                  <a:gd name="T12" fmla="*/ 145 w 145"/>
                  <a:gd name="T13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389">
                    <a:moveTo>
                      <a:pt x="145" y="389"/>
                    </a:moveTo>
                    <a:lnTo>
                      <a:pt x="112" y="389"/>
                    </a:lnTo>
                    <a:lnTo>
                      <a:pt x="112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45" y="0"/>
                    </a:lnTo>
                    <a:lnTo>
                      <a:pt x="145" y="3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" name="Freeform 1745">
                <a:extLst>
                  <a:ext uri="{FF2B5EF4-FFF2-40B4-BE49-F238E27FC236}">
                    <a16:creationId xmlns:a16="http://schemas.microsoft.com/office/drawing/2014/main" id="{7D1530C5-A1E7-BF45-9A93-2D99B741F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0725" y="4926013"/>
                <a:ext cx="360363" cy="401638"/>
              </a:xfrm>
              <a:custGeom>
                <a:avLst/>
                <a:gdLst>
                  <a:gd name="T0" fmla="*/ 37 w 227"/>
                  <a:gd name="T1" fmla="*/ 253 h 253"/>
                  <a:gd name="T2" fmla="*/ 0 w 227"/>
                  <a:gd name="T3" fmla="*/ 253 h 253"/>
                  <a:gd name="T4" fmla="*/ 0 w 227"/>
                  <a:gd name="T5" fmla="*/ 0 h 253"/>
                  <a:gd name="T6" fmla="*/ 227 w 227"/>
                  <a:gd name="T7" fmla="*/ 0 h 253"/>
                  <a:gd name="T8" fmla="*/ 227 w 227"/>
                  <a:gd name="T9" fmla="*/ 33 h 253"/>
                  <a:gd name="T10" fmla="*/ 37 w 227"/>
                  <a:gd name="T11" fmla="*/ 33 h 253"/>
                  <a:gd name="T12" fmla="*/ 37 w 227"/>
                  <a:gd name="T13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53">
                    <a:moveTo>
                      <a:pt x="37" y="253"/>
                    </a:moveTo>
                    <a:lnTo>
                      <a:pt x="0" y="253"/>
                    </a:lnTo>
                    <a:lnTo>
                      <a:pt x="0" y="0"/>
                    </a:lnTo>
                    <a:lnTo>
                      <a:pt x="227" y="0"/>
                    </a:lnTo>
                    <a:lnTo>
                      <a:pt x="227" y="33"/>
                    </a:lnTo>
                    <a:lnTo>
                      <a:pt x="37" y="33"/>
                    </a:lnTo>
                    <a:lnTo>
                      <a:pt x="37" y="2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" name="Freeform 1746">
                <a:extLst>
                  <a:ext uri="{FF2B5EF4-FFF2-40B4-BE49-F238E27FC236}">
                    <a16:creationId xmlns:a16="http://schemas.microsoft.com/office/drawing/2014/main" id="{2B0B690F-AEA9-6448-AEB4-A4A290602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9338" y="4630738"/>
                <a:ext cx="249238" cy="512763"/>
              </a:xfrm>
              <a:custGeom>
                <a:avLst/>
                <a:gdLst>
                  <a:gd name="T0" fmla="*/ 33 w 157"/>
                  <a:gd name="T1" fmla="*/ 323 h 323"/>
                  <a:gd name="T2" fmla="*/ 0 w 157"/>
                  <a:gd name="T3" fmla="*/ 323 h 323"/>
                  <a:gd name="T4" fmla="*/ 0 w 157"/>
                  <a:gd name="T5" fmla="*/ 0 h 323"/>
                  <a:gd name="T6" fmla="*/ 157 w 157"/>
                  <a:gd name="T7" fmla="*/ 0 h 323"/>
                  <a:gd name="T8" fmla="*/ 157 w 157"/>
                  <a:gd name="T9" fmla="*/ 33 h 323"/>
                  <a:gd name="T10" fmla="*/ 33 w 157"/>
                  <a:gd name="T11" fmla="*/ 33 h 323"/>
                  <a:gd name="T12" fmla="*/ 33 w 157"/>
                  <a:gd name="T13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23">
                    <a:moveTo>
                      <a:pt x="33" y="323"/>
                    </a:moveTo>
                    <a:lnTo>
                      <a:pt x="0" y="323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33"/>
                    </a:lnTo>
                    <a:lnTo>
                      <a:pt x="33" y="33"/>
                    </a:lnTo>
                    <a:lnTo>
                      <a:pt x="33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" name="Freeform 1747">
                <a:extLst>
                  <a:ext uri="{FF2B5EF4-FFF2-40B4-BE49-F238E27FC236}">
                    <a16:creationId xmlns:a16="http://schemas.microsoft.com/office/drawing/2014/main" id="{1934BF69-7670-E848-AA5C-8E3A0E56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4500" y="3165475"/>
                <a:ext cx="315913" cy="952500"/>
              </a:xfrm>
              <a:custGeom>
                <a:avLst/>
                <a:gdLst>
                  <a:gd name="T0" fmla="*/ 199 w 199"/>
                  <a:gd name="T1" fmla="*/ 600 h 600"/>
                  <a:gd name="T2" fmla="*/ 0 w 199"/>
                  <a:gd name="T3" fmla="*/ 600 h 600"/>
                  <a:gd name="T4" fmla="*/ 0 w 199"/>
                  <a:gd name="T5" fmla="*/ 0 h 600"/>
                  <a:gd name="T6" fmla="*/ 37 w 199"/>
                  <a:gd name="T7" fmla="*/ 0 h 600"/>
                  <a:gd name="T8" fmla="*/ 37 w 199"/>
                  <a:gd name="T9" fmla="*/ 567 h 600"/>
                  <a:gd name="T10" fmla="*/ 199 w 199"/>
                  <a:gd name="T11" fmla="*/ 567 h 600"/>
                  <a:gd name="T12" fmla="*/ 199 w 199"/>
                  <a:gd name="T13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600">
                    <a:moveTo>
                      <a:pt x="199" y="600"/>
                    </a:moveTo>
                    <a:lnTo>
                      <a:pt x="0" y="60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567"/>
                    </a:lnTo>
                    <a:lnTo>
                      <a:pt x="199" y="567"/>
                    </a:lnTo>
                    <a:lnTo>
                      <a:pt x="199" y="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" name="Freeform 1748">
                <a:extLst>
                  <a:ext uri="{FF2B5EF4-FFF2-40B4-BE49-F238E27FC236}">
                    <a16:creationId xmlns:a16="http://schemas.microsoft.com/office/drawing/2014/main" id="{EBAB4A45-3D14-E64F-A747-60F439A33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5688" y="3967163"/>
                <a:ext cx="249238" cy="282575"/>
              </a:xfrm>
              <a:custGeom>
                <a:avLst/>
                <a:gdLst>
                  <a:gd name="T0" fmla="*/ 33 w 157"/>
                  <a:gd name="T1" fmla="*/ 178 h 178"/>
                  <a:gd name="T2" fmla="*/ 0 w 157"/>
                  <a:gd name="T3" fmla="*/ 178 h 178"/>
                  <a:gd name="T4" fmla="*/ 0 w 157"/>
                  <a:gd name="T5" fmla="*/ 0 h 178"/>
                  <a:gd name="T6" fmla="*/ 157 w 157"/>
                  <a:gd name="T7" fmla="*/ 0 h 178"/>
                  <a:gd name="T8" fmla="*/ 157 w 157"/>
                  <a:gd name="T9" fmla="*/ 37 h 178"/>
                  <a:gd name="T10" fmla="*/ 33 w 157"/>
                  <a:gd name="T11" fmla="*/ 37 h 178"/>
                  <a:gd name="T12" fmla="*/ 33 w 157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78">
                    <a:moveTo>
                      <a:pt x="33" y="178"/>
                    </a:moveTo>
                    <a:lnTo>
                      <a:pt x="0" y="1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37"/>
                    </a:lnTo>
                    <a:lnTo>
                      <a:pt x="33" y="37"/>
                    </a:lnTo>
                    <a:lnTo>
                      <a:pt x="33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" name="Freeform 1749">
                <a:extLst>
                  <a:ext uri="{FF2B5EF4-FFF2-40B4-BE49-F238E27FC236}">
                    <a16:creationId xmlns:a16="http://schemas.microsoft.com/office/drawing/2014/main" id="{7FBD57CD-42EC-5848-BD1E-89F14C908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7838" y="3159125"/>
                <a:ext cx="387350" cy="282575"/>
              </a:xfrm>
              <a:custGeom>
                <a:avLst/>
                <a:gdLst>
                  <a:gd name="T0" fmla="*/ 244 w 244"/>
                  <a:gd name="T1" fmla="*/ 178 h 178"/>
                  <a:gd name="T2" fmla="*/ 0 w 244"/>
                  <a:gd name="T3" fmla="*/ 178 h 178"/>
                  <a:gd name="T4" fmla="*/ 0 w 244"/>
                  <a:gd name="T5" fmla="*/ 141 h 178"/>
                  <a:gd name="T6" fmla="*/ 207 w 244"/>
                  <a:gd name="T7" fmla="*/ 141 h 178"/>
                  <a:gd name="T8" fmla="*/ 207 w 244"/>
                  <a:gd name="T9" fmla="*/ 0 h 178"/>
                  <a:gd name="T10" fmla="*/ 244 w 244"/>
                  <a:gd name="T11" fmla="*/ 0 h 178"/>
                  <a:gd name="T12" fmla="*/ 244 w 244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78">
                    <a:moveTo>
                      <a:pt x="244" y="178"/>
                    </a:moveTo>
                    <a:lnTo>
                      <a:pt x="0" y="178"/>
                    </a:lnTo>
                    <a:lnTo>
                      <a:pt x="0" y="141"/>
                    </a:lnTo>
                    <a:lnTo>
                      <a:pt x="207" y="141"/>
                    </a:lnTo>
                    <a:lnTo>
                      <a:pt x="207" y="0"/>
                    </a:lnTo>
                    <a:lnTo>
                      <a:pt x="244" y="0"/>
                    </a:lnTo>
                    <a:lnTo>
                      <a:pt x="244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" name="Freeform 1750">
                <a:extLst>
                  <a:ext uri="{FF2B5EF4-FFF2-40B4-BE49-F238E27FC236}">
                    <a16:creationId xmlns:a16="http://schemas.microsoft.com/office/drawing/2014/main" id="{C748AF61-A018-3C41-8356-6D8A4BF0D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4050" y="3414713"/>
                <a:ext cx="1031875" cy="407988"/>
              </a:xfrm>
              <a:custGeom>
                <a:avLst/>
                <a:gdLst>
                  <a:gd name="T0" fmla="*/ 650 w 650"/>
                  <a:gd name="T1" fmla="*/ 257 h 257"/>
                  <a:gd name="T2" fmla="*/ 0 w 650"/>
                  <a:gd name="T3" fmla="*/ 257 h 257"/>
                  <a:gd name="T4" fmla="*/ 0 w 650"/>
                  <a:gd name="T5" fmla="*/ 0 h 257"/>
                  <a:gd name="T6" fmla="*/ 33 w 650"/>
                  <a:gd name="T7" fmla="*/ 0 h 257"/>
                  <a:gd name="T8" fmla="*/ 33 w 650"/>
                  <a:gd name="T9" fmla="*/ 220 h 257"/>
                  <a:gd name="T10" fmla="*/ 650 w 650"/>
                  <a:gd name="T11" fmla="*/ 220 h 257"/>
                  <a:gd name="T12" fmla="*/ 650 w 650"/>
                  <a:gd name="T13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257">
                    <a:moveTo>
                      <a:pt x="650" y="257"/>
                    </a:moveTo>
                    <a:lnTo>
                      <a:pt x="0" y="257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20"/>
                    </a:lnTo>
                    <a:lnTo>
                      <a:pt x="650" y="220"/>
                    </a:lnTo>
                    <a:lnTo>
                      <a:pt x="650" y="2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" name="Rectangle 1751">
                <a:extLst>
                  <a:ext uri="{FF2B5EF4-FFF2-40B4-BE49-F238E27FC236}">
                    <a16:creationId xmlns:a16="http://schemas.microsoft.com/office/drawing/2014/main" id="{091EC410-8967-BB42-9CBF-C175C836E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5688" y="3389313"/>
                <a:ext cx="52388" cy="393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" name="Freeform 1752">
                <a:extLst>
                  <a:ext uri="{FF2B5EF4-FFF2-40B4-BE49-F238E27FC236}">
                    <a16:creationId xmlns:a16="http://schemas.microsoft.com/office/drawing/2014/main" id="{720FBB4C-FA5D-3E43-9827-0BD69AB1E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1088" y="3389313"/>
                <a:ext cx="341313" cy="184150"/>
              </a:xfrm>
              <a:custGeom>
                <a:avLst/>
                <a:gdLst>
                  <a:gd name="T0" fmla="*/ 215 w 215"/>
                  <a:gd name="T1" fmla="*/ 116 h 116"/>
                  <a:gd name="T2" fmla="*/ 0 w 215"/>
                  <a:gd name="T3" fmla="*/ 116 h 116"/>
                  <a:gd name="T4" fmla="*/ 0 w 215"/>
                  <a:gd name="T5" fmla="*/ 79 h 116"/>
                  <a:gd name="T6" fmla="*/ 182 w 215"/>
                  <a:gd name="T7" fmla="*/ 79 h 116"/>
                  <a:gd name="T8" fmla="*/ 182 w 215"/>
                  <a:gd name="T9" fmla="*/ 0 h 116"/>
                  <a:gd name="T10" fmla="*/ 215 w 215"/>
                  <a:gd name="T11" fmla="*/ 0 h 116"/>
                  <a:gd name="T12" fmla="*/ 215 w 215"/>
                  <a:gd name="T13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116">
                    <a:moveTo>
                      <a:pt x="215" y="116"/>
                    </a:moveTo>
                    <a:lnTo>
                      <a:pt x="0" y="116"/>
                    </a:lnTo>
                    <a:lnTo>
                      <a:pt x="0" y="79"/>
                    </a:lnTo>
                    <a:lnTo>
                      <a:pt x="182" y="79"/>
                    </a:lnTo>
                    <a:lnTo>
                      <a:pt x="182" y="0"/>
                    </a:lnTo>
                    <a:lnTo>
                      <a:pt x="215" y="0"/>
                    </a:lnTo>
                    <a:lnTo>
                      <a:pt x="215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" name="Freeform 1753">
                <a:extLst>
                  <a:ext uri="{FF2B5EF4-FFF2-40B4-BE49-F238E27FC236}">
                    <a16:creationId xmlns:a16="http://schemas.microsoft.com/office/drawing/2014/main" id="{F04FF6AC-C234-EB4F-96C1-C1494D96F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7938" y="3803650"/>
                <a:ext cx="401638" cy="1076325"/>
              </a:xfrm>
              <a:custGeom>
                <a:avLst/>
                <a:gdLst>
                  <a:gd name="T0" fmla="*/ 253 w 253"/>
                  <a:gd name="T1" fmla="*/ 678 h 678"/>
                  <a:gd name="T2" fmla="*/ 0 w 253"/>
                  <a:gd name="T3" fmla="*/ 678 h 678"/>
                  <a:gd name="T4" fmla="*/ 0 w 253"/>
                  <a:gd name="T5" fmla="*/ 0 h 678"/>
                  <a:gd name="T6" fmla="*/ 38 w 253"/>
                  <a:gd name="T7" fmla="*/ 0 h 678"/>
                  <a:gd name="T8" fmla="*/ 38 w 253"/>
                  <a:gd name="T9" fmla="*/ 641 h 678"/>
                  <a:gd name="T10" fmla="*/ 253 w 253"/>
                  <a:gd name="T11" fmla="*/ 641 h 678"/>
                  <a:gd name="T12" fmla="*/ 253 w 253"/>
                  <a:gd name="T13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678">
                    <a:moveTo>
                      <a:pt x="253" y="678"/>
                    </a:moveTo>
                    <a:lnTo>
                      <a:pt x="0" y="678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641"/>
                    </a:lnTo>
                    <a:lnTo>
                      <a:pt x="253" y="641"/>
                    </a:lnTo>
                    <a:lnTo>
                      <a:pt x="253" y="6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" name="Rectangle 1754">
                <a:extLst>
                  <a:ext uri="{FF2B5EF4-FFF2-40B4-BE49-F238E27FC236}">
                    <a16:creationId xmlns:a16="http://schemas.microsoft.com/office/drawing/2014/main" id="{9F38B22E-6471-1C49-97B8-6404FC195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5738" y="4860925"/>
                <a:ext cx="52388" cy="3810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" name="Rectangle 1755">
                <a:extLst>
                  <a:ext uri="{FF2B5EF4-FFF2-40B4-BE49-F238E27FC236}">
                    <a16:creationId xmlns:a16="http://schemas.microsoft.com/office/drawing/2014/main" id="{FAC74F5D-E2B1-8140-8413-4C2BFCD94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4925" y="4092575"/>
                <a:ext cx="519113" cy="587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" name="Freeform 1756">
                <a:extLst>
                  <a:ext uri="{FF2B5EF4-FFF2-40B4-BE49-F238E27FC236}">
                    <a16:creationId xmlns:a16="http://schemas.microsoft.com/office/drawing/2014/main" id="{631FD4A8-BEC8-A84B-8867-8C0302C5A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63" y="4132263"/>
                <a:ext cx="406400" cy="366713"/>
              </a:xfrm>
              <a:custGeom>
                <a:avLst/>
                <a:gdLst>
                  <a:gd name="T0" fmla="*/ 256 w 256"/>
                  <a:gd name="T1" fmla="*/ 231 h 231"/>
                  <a:gd name="T2" fmla="*/ 0 w 256"/>
                  <a:gd name="T3" fmla="*/ 231 h 231"/>
                  <a:gd name="T4" fmla="*/ 0 w 256"/>
                  <a:gd name="T5" fmla="*/ 0 h 231"/>
                  <a:gd name="T6" fmla="*/ 37 w 256"/>
                  <a:gd name="T7" fmla="*/ 0 h 231"/>
                  <a:gd name="T8" fmla="*/ 37 w 256"/>
                  <a:gd name="T9" fmla="*/ 198 h 231"/>
                  <a:gd name="T10" fmla="*/ 256 w 256"/>
                  <a:gd name="T11" fmla="*/ 198 h 231"/>
                  <a:gd name="T12" fmla="*/ 256 w 256"/>
                  <a:gd name="T13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231">
                    <a:moveTo>
                      <a:pt x="256" y="231"/>
                    </a:moveTo>
                    <a:lnTo>
                      <a:pt x="0" y="231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198"/>
                    </a:lnTo>
                    <a:lnTo>
                      <a:pt x="256" y="198"/>
                    </a:lnTo>
                    <a:lnTo>
                      <a:pt x="256" y="2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" name="Freeform 1757">
                <a:extLst>
                  <a:ext uri="{FF2B5EF4-FFF2-40B4-BE49-F238E27FC236}">
                    <a16:creationId xmlns:a16="http://schemas.microsoft.com/office/drawing/2014/main" id="{59C8EB7F-A28B-E94D-8F2E-B9BF15AF3B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4463" y="3586163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8 w 34"/>
                  <a:gd name="T13" fmla="*/ 17 h 34"/>
                  <a:gd name="T14" fmla="*/ 17 w 34"/>
                  <a:gd name="T15" fmla="*/ 26 h 34"/>
                  <a:gd name="T16" fmla="*/ 25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6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6"/>
                      <a:pt x="26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2" y="26"/>
                      <a:pt x="25" y="22"/>
                      <a:pt x="25" y="17"/>
                    </a:cubicBezTo>
                    <a:cubicBezTo>
                      <a:pt x="25" y="12"/>
                      <a:pt x="22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Freeform 1758">
                <a:extLst>
                  <a:ext uri="{FF2B5EF4-FFF2-40B4-BE49-F238E27FC236}">
                    <a16:creationId xmlns:a16="http://schemas.microsoft.com/office/drawing/2014/main" id="{C42B2361-1FEA-2E46-A857-DB020B3FBA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5913" y="3290888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9 h 34"/>
                  <a:gd name="T12" fmla="*/ 8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9"/>
                    </a:moveTo>
                    <a:cubicBezTo>
                      <a:pt x="12" y="9"/>
                      <a:pt x="8" y="13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3"/>
                      <a:pt x="22" y="9"/>
                      <a:pt x="1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" name="Freeform 1759">
                <a:extLst>
                  <a:ext uri="{FF2B5EF4-FFF2-40B4-BE49-F238E27FC236}">
                    <a16:creationId xmlns:a16="http://schemas.microsoft.com/office/drawing/2014/main" id="{8853264A-BA1F-C246-A26D-8050B120D9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62813" y="2987675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8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6"/>
                      <a:pt x="26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" name="Freeform 1760">
                <a:extLst>
                  <a:ext uri="{FF2B5EF4-FFF2-40B4-BE49-F238E27FC236}">
                    <a16:creationId xmlns:a16="http://schemas.microsoft.com/office/drawing/2014/main" id="{99299996-5CCA-8440-B7B9-1029BD49D6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4763" y="3165475"/>
                <a:ext cx="215900" cy="223838"/>
              </a:xfrm>
              <a:custGeom>
                <a:avLst/>
                <a:gdLst>
                  <a:gd name="T0" fmla="*/ 17 w 33"/>
                  <a:gd name="T1" fmla="*/ 34 h 34"/>
                  <a:gd name="T2" fmla="*/ 0 w 33"/>
                  <a:gd name="T3" fmla="*/ 17 h 34"/>
                  <a:gd name="T4" fmla="*/ 17 w 33"/>
                  <a:gd name="T5" fmla="*/ 0 h 34"/>
                  <a:gd name="T6" fmla="*/ 33 w 33"/>
                  <a:gd name="T7" fmla="*/ 17 h 34"/>
                  <a:gd name="T8" fmla="*/ 17 w 33"/>
                  <a:gd name="T9" fmla="*/ 34 h 34"/>
                  <a:gd name="T10" fmla="*/ 17 w 33"/>
                  <a:gd name="T11" fmla="*/ 8 h 34"/>
                  <a:gd name="T12" fmla="*/ 8 w 33"/>
                  <a:gd name="T13" fmla="*/ 17 h 34"/>
                  <a:gd name="T14" fmla="*/ 17 w 33"/>
                  <a:gd name="T15" fmla="*/ 25 h 34"/>
                  <a:gd name="T16" fmla="*/ 25 w 33"/>
                  <a:gd name="T17" fmla="*/ 17 h 34"/>
                  <a:gd name="T18" fmla="*/ 17 w 33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4">
                    <a:moveTo>
                      <a:pt x="17" y="34"/>
                    </a:moveTo>
                    <a:cubicBezTo>
                      <a:pt x="7" y="34"/>
                      <a:pt x="0" y="26"/>
                      <a:pt x="0" y="17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3" y="7"/>
                      <a:pt x="33" y="17"/>
                    </a:cubicBezTo>
                    <a:cubicBezTo>
                      <a:pt x="33" y="26"/>
                      <a:pt x="26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1"/>
                      <a:pt x="12" y="25"/>
                      <a:pt x="17" y="25"/>
                    </a:cubicBezTo>
                    <a:cubicBezTo>
                      <a:pt x="21" y="25"/>
                      <a:pt x="25" y="21"/>
                      <a:pt x="25" y="17"/>
                    </a:cubicBezTo>
                    <a:cubicBezTo>
                      <a:pt x="25" y="12"/>
                      <a:pt x="21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" name="Freeform 1761">
                <a:extLst>
                  <a:ext uri="{FF2B5EF4-FFF2-40B4-BE49-F238E27FC236}">
                    <a16:creationId xmlns:a16="http://schemas.microsoft.com/office/drawing/2014/main" id="{D3236431-970F-154A-BB07-C0A3BD0D0B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3888" y="3835400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9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4" y="8"/>
                      <a:pt x="34" y="17"/>
                    </a:cubicBezTo>
                    <a:cubicBezTo>
                      <a:pt x="34" y="26"/>
                      <a:pt x="27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3" y="8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" name="Freeform 1762">
                <a:extLst>
                  <a:ext uri="{FF2B5EF4-FFF2-40B4-BE49-F238E27FC236}">
                    <a16:creationId xmlns:a16="http://schemas.microsoft.com/office/drawing/2014/main" id="{ABDC2872-BD83-2D46-A6CC-377B73883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7538" y="4467225"/>
                <a:ext cx="223838" cy="222250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9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4" y="8"/>
                      <a:pt x="34" y="17"/>
                    </a:cubicBezTo>
                    <a:cubicBezTo>
                      <a:pt x="34" y="26"/>
                      <a:pt x="27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3" y="8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" name="Freeform 1763">
                <a:extLst>
                  <a:ext uri="{FF2B5EF4-FFF2-40B4-BE49-F238E27FC236}">
                    <a16:creationId xmlns:a16="http://schemas.microsoft.com/office/drawing/2014/main" id="{8A5D1F8C-C888-104A-A8A8-AE6845380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8425" y="4086225"/>
                <a:ext cx="223838" cy="222250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9 h 34"/>
                  <a:gd name="T12" fmla="*/ 8 w 34"/>
                  <a:gd name="T13" fmla="*/ 17 h 34"/>
                  <a:gd name="T14" fmla="*/ 17 w 34"/>
                  <a:gd name="T15" fmla="*/ 26 h 34"/>
                  <a:gd name="T16" fmla="*/ 25 w 34"/>
                  <a:gd name="T17" fmla="*/ 17 h 34"/>
                  <a:gd name="T18" fmla="*/ 17 w 34"/>
                  <a:gd name="T1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9"/>
                    </a:moveTo>
                    <a:cubicBezTo>
                      <a:pt x="12" y="9"/>
                      <a:pt x="8" y="13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1" y="26"/>
                      <a:pt x="25" y="22"/>
                      <a:pt x="25" y="17"/>
                    </a:cubicBezTo>
                    <a:cubicBezTo>
                      <a:pt x="25" y="13"/>
                      <a:pt x="21" y="9"/>
                      <a:pt x="1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3" name="Freeform 1764">
                <a:extLst>
                  <a:ext uri="{FF2B5EF4-FFF2-40B4-BE49-F238E27FC236}">
                    <a16:creationId xmlns:a16="http://schemas.microsoft.com/office/drawing/2014/main" id="{5389FF9C-A083-084C-A208-4EC085CF9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86650" y="4059238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9 h 34"/>
                  <a:gd name="T12" fmla="*/ 8 w 34"/>
                  <a:gd name="T13" fmla="*/ 17 h 34"/>
                  <a:gd name="T14" fmla="*/ 17 w 34"/>
                  <a:gd name="T15" fmla="*/ 26 h 34"/>
                  <a:gd name="T16" fmla="*/ 25 w 34"/>
                  <a:gd name="T17" fmla="*/ 17 h 34"/>
                  <a:gd name="T18" fmla="*/ 17 w 34"/>
                  <a:gd name="T1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9"/>
                    </a:moveTo>
                    <a:cubicBezTo>
                      <a:pt x="12" y="9"/>
                      <a:pt x="8" y="13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1" y="26"/>
                      <a:pt x="25" y="22"/>
                      <a:pt x="25" y="17"/>
                    </a:cubicBezTo>
                    <a:cubicBezTo>
                      <a:pt x="25" y="13"/>
                      <a:pt x="21" y="9"/>
                      <a:pt x="1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" name="Freeform 1765">
                <a:extLst>
                  <a:ext uri="{FF2B5EF4-FFF2-40B4-BE49-F238E27FC236}">
                    <a16:creationId xmlns:a16="http://schemas.microsoft.com/office/drawing/2014/main" id="{54C55E06-6D23-F04B-97E2-2865F3CB08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2688" y="4768850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8 w 34"/>
                  <a:gd name="T13" fmla="*/ 17 h 34"/>
                  <a:gd name="T14" fmla="*/ 17 w 34"/>
                  <a:gd name="T15" fmla="*/ 25 h 34"/>
                  <a:gd name="T16" fmla="*/ 25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6"/>
                      <a:pt x="0" y="17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7"/>
                    </a:cubicBezTo>
                    <a:cubicBezTo>
                      <a:pt x="34" y="26"/>
                      <a:pt x="26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1"/>
                      <a:pt x="12" y="25"/>
                      <a:pt x="17" y="25"/>
                    </a:cubicBezTo>
                    <a:cubicBezTo>
                      <a:pt x="21" y="25"/>
                      <a:pt x="25" y="21"/>
                      <a:pt x="25" y="17"/>
                    </a:cubicBezTo>
                    <a:cubicBezTo>
                      <a:pt x="25" y="12"/>
                      <a:pt x="21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" name="Freeform 1766">
                <a:extLst>
                  <a:ext uri="{FF2B5EF4-FFF2-40B4-BE49-F238E27FC236}">
                    <a16:creationId xmlns:a16="http://schemas.microsoft.com/office/drawing/2014/main" id="{829161BE-4E3F-BC47-9967-3A22A9662C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1475" y="4860925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9 h 34"/>
                  <a:gd name="T12" fmla="*/ 8 w 34"/>
                  <a:gd name="T13" fmla="*/ 17 h 34"/>
                  <a:gd name="T14" fmla="*/ 17 w 34"/>
                  <a:gd name="T15" fmla="*/ 26 h 34"/>
                  <a:gd name="T16" fmla="*/ 25 w 34"/>
                  <a:gd name="T17" fmla="*/ 17 h 34"/>
                  <a:gd name="T18" fmla="*/ 17 w 34"/>
                  <a:gd name="T1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9"/>
                    </a:moveTo>
                    <a:cubicBezTo>
                      <a:pt x="12" y="9"/>
                      <a:pt x="8" y="13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1" y="26"/>
                      <a:pt x="25" y="22"/>
                      <a:pt x="25" y="17"/>
                    </a:cubicBezTo>
                    <a:cubicBezTo>
                      <a:pt x="25" y="13"/>
                      <a:pt x="21" y="9"/>
                      <a:pt x="1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" name="Freeform 1767">
                <a:extLst>
                  <a:ext uri="{FF2B5EF4-FFF2-40B4-BE49-F238E27FC236}">
                    <a16:creationId xmlns:a16="http://schemas.microsoft.com/office/drawing/2014/main" id="{9A9E8C82-8367-E14F-9151-1472A6709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1350" y="5281613"/>
                <a:ext cx="217488" cy="222250"/>
              </a:xfrm>
              <a:custGeom>
                <a:avLst/>
                <a:gdLst>
                  <a:gd name="T0" fmla="*/ 16 w 33"/>
                  <a:gd name="T1" fmla="*/ 34 h 34"/>
                  <a:gd name="T2" fmla="*/ 0 w 33"/>
                  <a:gd name="T3" fmla="*/ 17 h 34"/>
                  <a:gd name="T4" fmla="*/ 16 w 33"/>
                  <a:gd name="T5" fmla="*/ 0 h 34"/>
                  <a:gd name="T6" fmla="*/ 33 w 33"/>
                  <a:gd name="T7" fmla="*/ 17 h 34"/>
                  <a:gd name="T8" fmla="*/ 16 w 33"/>
                  <a:gd name="T9" fmla="*/ 34 h 34"/>
                  <a:gd name="T10" fmla="*/ 16 w 33"/>
                  <a:gd name="T11" fmla="*/ 8 h 34"/>
                  <a:gd name="T12" fmla="*/ 8 w 33"/>
                  <a:gd name="T13" fmla="*/ 17 h 34"/>
                  <a:gd name="T14" fmla="*/ 16 w 33"/>
                  <a:gd name="T15" fmla="*/ 26 h 34"/>
                  <a:gd name="T16" fmla="*/ 25 w 33"/>
                  <a:gd name="T17" fmla="*/ 17 h 34"/>
                  <a:gd name="T18" fmla="*/ 16 w 33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4">
                    <a:moveTo>
                      <a:pt x="16" y="34"/>
                    </a:moveTo>
                    <a:cubicBezTo>
                      <a:pt x="7" y="34"/>
                      <a:pt x="0" y="26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6" y="0"/>
                      <a:pt x="33" y="8"/>
                      <a:pt x="33" y="17"/>
                    </a:cubicBezTo>
                    <a:cubicBezTo>
                      <a:pt x="33" y="26"/>
                      <a:pt x="26" y="34"/>
                      <a:pt x="16" y="34"/>
                    </a:cubicBezTo>
                    <a:close/>
                    <a:moveTo>
                      <a:pt x="16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6" y="26"/>
                    </a:cubicBezTo>
                    <a:cubicBezTo>
                      <a:pt x="21" y="26"/>
                      <a:pt x="25" y="22"/>
                      <a:pt x="25" y="17"/>
                    </a:cubicBezTo>
                    <a:cubicBezTo>
                      <a:pt x="25" y="12"/>
                      <a:pt x="21" y="8"/>
                      <a:pt x="1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" name="Freeform 1768">
                <a:extLst>
                  <a:ext uri="{FF2B5EF4-FFF2-40B4-BE49-F238E27FC236}">
                    <a16:creationId xmlns:a16="http://schemas.microsoft.com/office/drawing/2014/main" id="{B790EFBA-758E-E240-9E7D-040A8CB948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3613" y="5103813"/>
                <a:ext cx="222250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9 h 34"/>
                  <a:gd name="T12" fmla="*/ 8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9"/>
                    </a:moveTo>
                    <a:cubicBezTo>
                      <a:pt x="12" y="9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" name="Freeform 1769">
                <a:extLst>
                  <a:ext uri="{FF2B5EF4-FFF2-40B4-BE49-F238E27FC236}">
                    <a16:creationId xmlns:a16="http://schemas.microsoft.com/office/drawing/2014/main" id="{33686F48-9C2F-2449-9F10-FBDBB8AADD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0013" y="5202238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8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6"/>
                      <a:pt x="26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" name="Freeform 1770">
                <a:extLst>
                  <a:ext uri="{FF2B5EF4-FFF2-40B4-BE49-F238E27FC236}">
                    <a16:creationId xmlns:a16="http://schemas.microsoft.com/office/drawing/2014/main" id="{28CE12BC-11FB-594A-8317-90637BAE3E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3538" y="4735513"/>
                <a:ext cx="222250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9 h 34"/>
                  <a:gd name="T12" fmla="*/ 8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9"/>
                    </a:moveTo>
                    <a:cubicBezTo>
                      <a:pt x="12" y="9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" name="Freeform 1771">
                <a:extLst>
                  <a:ext uri="{FF2B5EF4-FFF2-40B4-BE49-F238E27FC236}">
                    <a16:creationId xmlns:a16="http://schemas.microsoft.com/office/drawing/2014/main" id="{87496E2F-A682-014D-8CD6-7F50795759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1825" y="4360863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8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6"/>
                      <a:pt x="26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" name="Freeform 1772">
                <a:extLst>
                  <a:ext uri="{FF2B5EF4-FFF2-40B4-BE49-F238E27FC236}">
                    <a16:creationId xmlns:a16="http://schemas.microsoft.com/office/drawing/2014/main" id="{7E0566F2-755A-4D41-B8B2-33414F188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04350" y="4006850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9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4" y="8"/>
                      <a:pt x="34" y="17"/>
                    </a:cubicBezTo>
                    <a:cubicBezTo>
                      <a:pt x="34" y="26"/>
                      <a:pt x="27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3" y="8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" name="Freeform 1773">
                <a:extLst>
                  <a:ext uri="{FF2B5EF4-FFF2-40B4-BE49-F238E27FC236}">
                    <a16:creationId xmlns:a16="http://schemas.microsoft.com/office/drawing/2014/main" id="{FBB4E271-7397-5840-8652-0C8B1E3FC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9963" y="4216400"/>
                <a:ext cx="215900" cy="223838"/>
              </a:xfrm>
              <a:custGeom>
                <a:avLst/>
                <a:gdLst>
                  <a:gd name="T0" fmla="*/ 16 w 33"/>
                  <a:gd name="T1" fmla="*/ 34 h 34"/>
                  <a:gd name="T2" fmla="*/ 0 w 33"/>
                  <a:gd name="T3" fmla="*/ 17 h 34"/>
                  <a:gd name="T4" fmla="*/ 16 w 33"/>
                  <a:gd name="T5" fmla="*/ 0 h 34"/>
                  <a:gd name="T6" fmla="*/ 33 w 33"/>
                  <a:gd name="T7" fmla="*/ 17 h 34"/>
                  <a:gd name="T8" fmla="*/ 16 w 33"/>
                  <a:gd name="T9" fmla="*/ 34 h 34"/>
                  <a:gd name="T10" fmla="*/ 16 w 33"/>
                  <a:gd name="T11" fmla="*/ 8 h 34"/>
                  <a:gd name="T12" fmla="*/ 8 w 33"/>
                  <a:gd name="T13" fmla="*/ 17 h 34"/>
                  <a:gd name="T14" fmla="*/ 16 w 33"/>
                  <a:gd name="T15" fmla="*/ 25 h 34"/>
                  <a:gd name="T16" fmla="*/ 25 w 33"/>
                  <a:gd name="T17" fmla="*/ 17 h 34"/>
                  <a:gd name="T18" fmla="*/ 16 w 33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4">
                    <a:moveTo>
                      <a:pt x="16" y="34"/>
                    </a:moveTo>
                    <a:cubicBezTo>
                      <a:pt x="7" y="34"/>
                      <a:pt x="0" y="26"/>
                      <a:pt x="0" y="17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6" y="0"/>
                      <a:pt x="33" y="7"/>
                      <a:pt x="33" y="17"/>
                    </a:cubicBezTo>
                    <a:cubicBezTo>
                      <a:pt x="33" y="26"/>
                      <a:pt x="26" y="34"/>
                      <a:pt x="16" y="34"/>
                    </a:cubicBezTo>
                    <a:close/>
                    <a:moveTo>
                      <a:pt x="16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1"/>
                      <a:pt x="12" y="25"/>
                      <a:pt x="16" y="25"/>
                    </a:cubicBezTo>
                    <a:cubicBezTo>
                      <a:pt x="21" y="25"/>
                      <a:pt x="25" y="21"/>
                      <a:pt x="25" y="17"/>
                    </a:cubicBezTo>
                    <a:cubicBezTo>
                      <a:pt x="25" y="12"/>
                      <a:pt x="21" y="8"/>
                      <a:pt x="1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" name="Freeform 1774">
                <a:extLst>
                  <a:ext uri="{FF2B5EF4-FFF2-40B4-BE49-F238E27FC236}">
                    <a16:creationId xmlns:a16="http://schemas.microsoft.com/office/drawing/2014/main" id="{FEABFB32-C9CB-2A4D-BA21-BE64691D4A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0725" y="3973513"/>
                <a:ext cx="222250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9 h 34"/>
                  <a:gd name="T12" fmla="*/ 9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4" y="8"/>
                      <a:pt x="34" y="17"/>
                    </a:cubicBezTo>
                    <a:cubicBezTo>
                      <a:pt x="34" y="27"/>
                      <a:pt x="27" y="34"/>
                      <a:pt x="17" y="3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" name="Freeform 1775">
                <a:extLst>
                  <a:ext uri="{FF2B5EF4-FFF2-40B4-BE49-F238E27FC236}">
                    <a16:creationId xmlns:a16="http://schemas.microsoft.com/office/drawing/2014/main" id="{4637F64A-AF69-204A-AAEF-E40BF9CD40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5125" y="2974975"/>
                <a:ext cx="217488" cy="223838"/>
              </a:xfrm>
              <a:custGeom>
                <a:avLst/>
                <a:gdLst>
                  <a:gd name="T0" fmla="*/ 16 w 33"/>
                  <a:gd name="T1" fmla="*/ 34 h 34"/>
                  <a:gd name="T2" fmla="*/ 0 w 33"/>
                  <a:gd name="T3" fmla="*/ 17 h 34"/>
                  <a:gd name="T4" fmla="*/ 16 w 33"/>
                  <a:gd name="T5" fmla="*/ 0 h 34"/>
                  <a:gd name="T6" fmla="*/ 33 w 33"/>
                  <a:gd name="T7" fmla="*/ 17 h 34"/>
                  <a:gd name="T8" fmla="*/ 16 w 33"/>
                  <a:gd name="T9" fmla="*/ 34 h 34"/>
                  <a:gd name="T10" fmla="*/ 16 w 33"/>
                  <a:gd name="T11" fmla="*/ 9 h 34"/>
                  <a:gd name="T12" fmla="*/ 8 w 33"/>
                  <a:gd name="T13" fmla="*/ 17 h 34"/>
                  <a:gd name="T14" fmla="*/ 16 w 33"/>
                  <a:gd name="T15" fmla="*/ 26 h 34"/>
                  <a:gd name="T16" fmla="*/ 25 w 33"/>
                  <a:gd name="T17" fmla="*/ 17 h 34"/>
                  <a:gd name="T18" fmla="*/ 16 w 33"/>
                  <a:gd name="T1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4">
                    <a:moveTo>
                      <a:pt x="16" y="34"/>
                    </a:moveTo>
                    <a:cubicBezTo>
                      <a:pt x="7" y="34"/>
                      <a:pt x="0" y="2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6" y="0"/>
                      <a:pt x="33" y="8"/>
                      <a:pt x="33" y="17"/>
                    </a:cubicBezTo>
                    <a:cubicBezTo>
                      <a:pt x="33" y="27"/>
                      <a:pt x="26" y="34"/>
                      <a:pt x="16" y="34"/>
                    </a:cubicBezTo>
                    <a:close/>
                    <a:moveTo>
                      <a:pt x="16" y="9"/>
                    </a:moveTo>
                    <a:cubicBezTo>
                      <a:pt x="12" y="9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6" y="26"/>
                    </a:cubicBezTo>
                    <a:cubicBezTo>
                      <a:pt x="21" y="26"/>
                      <a:pt x="25" y="22"/>
                      <a:pt x="25" y="17"/>
                    </a:cubicBezTo>
                    <a:cubicBezTo>
                      <a:pt x="25" y="12"/>
                      <a:pt x="21" y="9"/>
                      <a:pt x="1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" name="Freeform 1776">
                <a:extLst>
                  <a:ext uri="{FF2B5EF4-FFF2-40B4-BE49-F238E27FC236}">
                    <a16:creationId xmlns:a16="http://schemas.microsoft.com/office/drawing/2014/main" id="{67BA82A5-6590-6F44-8BBF-577C247B86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0725" y="2968625"/>
                <a:ext cx="222250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9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4" y="8"/>
                      <a:pt x="34" y="17"/>
                    </a:cubicBezTo>
                    <a:cubicBezTo>
                      <a:pt x="34" y="26"/>
                      <a:pt x="27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3" y="8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" name="Freeform 1777">
                <a:extLst>
                  <a:ext uri="{FF2B5EF4-FFF2-40B4-BE49-F238E27FC236}">
                    <a16:creationId xmlns:a16="http://schemas.microsoft.com/office/drawing/2014/main" id="{A60D23C2-CDA2-9F45-B033-0637263F0E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9963" y="3205163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9 h 34"/>
                  <a:gd name="T12" fmla="*/ 9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4" y="8"/>
                      <a:pt x="34" y="17"/>
                    </a:cubicBezTo>
                    <a:cubicBezTo>
                      <a:pt x="34" y="27"/>
                      <a:pt x="27" y="34"/>
                      <a:pt x="17" y="3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3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3"/>
                      <a:pt x="22" y="9"/>
                      <a:pt x="1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" name="Freeform 1778">
                <a:extLst>
                  <a:ext uri="{FF2B5EF4-FFF2-40B4-BE49-F238E27FC236}">
                    <a16:creationId xmlns:a16="http://schemas.microsoft.com/office/drawing/2014/main" id="{2FB88E96-01C6-B148-8777-ABD44C989B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5875" y="3211513"/>
                <a:ext cx="222250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9 h 34"/>
                  <a:gd name="T12" fmla="*/ 8 w 34"/>
                  <a:gd name="T13" fmla="*/ 17 h 34"/>
                  <a:gd name="T14" fmla="*/ 17 w 34"/>
                  <a:gd name="T15" fmla="*/ 26 h 34"/>
                  <a:gd name="T16" fmla="*/ 26 w 34"/>
                  <a:gd name="T17" fmla="*/ 17 h 34"/>
                  <a:gd name="T18" fmla="*/ 17 w 34"/>
                  <a:gd name="T1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9"/>
                    </a:moveTo>
                    <a:cubicBezTo>
                      <a:pt x="12" y="9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" name="Freeform 1779">
                <a:extLst>
                  <a:ext uri="{FF2B5EF4-FFF2-40B4-BE49-F238E27FC236}">
                    <a16:creationId xmlns:a16="http://schemas.microsoft.com/office/drawing/2014/main" id="{118D4EC6-EC15-DD4D-BB2E-A2B45E0007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9888" y="3678238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9 w 34"/>
                  <a:gd name="T13" fmla="*/ 17 h 34"/>
                  <a:gd name="T14" fmla="*/ 17 w 34"/>
                  <a:gd name="T15" fmla="*/ 25 h 34"/>
                  <a:gd name="T16" fmla="*/ 26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6"/>
                      <a:pt x="27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3" y="8"/>
                      <a:pt x="9" y="12"/>
                      <a:pt x="9" y="17"/>
                    </a:cubicBezTo>
                    <a:cubicBezTo>
                      <a:pt x="9" y="21"/>
                      <a:pt x="13" y="25"/>
                      <a:pt x="17" y="25"/>
                    </a:cubicBezTo>
                    <a:cubicBezTo>
                      <a:pt x="22" y="25"/>
                      <a:pt x="26" y="21"/>
                      <a:pt x="26" y="17"/>
                    </a:cubicBezTo>
                    <a:cubicBezTo>
                      <a:pt x="26" y="12"/>
                      <a:pt x="22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" name="Freeform 1780">
                <a:extLst>
                  <a:ext uri="{FF2B5EF4-FFF2-40B4-BE49-F238E27FC236}">
                    <a16:creationId xmlns:a16="http://schemas.microsoft.com/office/drawing/2014/main" id="{84B8B9E0-35A7-EB4B-99B7-4ECED9AF05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0850" y="4268788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8 w 34"/>
                  <a:gd name="T13" fmla="*/ 17 h 34"/>
                  <a:gd name="T14" fmla="*/ 17 w 34"/>
                  <a:gd name="T15" fmla="*/ 25 h 34"/>
                  <a:gd name="T16" fmla="*/ 26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7"/>
                    </a:cubicBezTo>
                    <a:cubicBezTo>
                      <a:pt x="34" y="26"/>
                      <a:pt x="26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1"/>
                      <a:pt x="12" y="25"/>
                      <a:pt x="17" y="25"/>
                    </a:cubicBezTo>
                    <a:cubicBezTo>
                      <a:pt x="22" y="25"/>
                      <a:pt x="26" y="21"/>
                      <a:pt x="26" y="17"/>
                    </a:cubicBezTo>
                    <a:cubicBezTo>
                      <a:pt x="26" y="12"/>
                      <a:pt x="22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" name="Freeform 1781">
                <a:extLst>
                  <a:ext uri="{FF2B5EF4-FFF2-40B4-BE49-F238E27FC236}">
                    <a16:creationId xmlns:a16="http://schemas.microsoft.com/office/drawing/2014/main" id="{5B22285E-B9CF-E74E-ADF5-1E2ADB16E0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2500" y="4348163"/>
                <a:ext cx="223838" cy="223838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8 h 34"/>
                  <a:gd name="T12" fmla="*/ 8 w 34"/>
                  <a:gd name="T13" fmla="*/ 17 h 34"/>
                  <a:gd name="T14" fmla="*/ 17 w 34"/>
                  <a:gd name="T15" fmla="*/ 25 h 34"/>
                  <a:gd name="T16" fmla="*/ 25 w 34"/>
                  <a:gd name="T17" fmla="*/ 17 h 34"/>
                  <a:gd name="T18" fmla="*/ 17 w 34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6"/>
                      <a:pt x="0" y="17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7"/>
                    </a:cubicBezTo>
                    <a:cubicBezTo>
                      <a:pt x="34" y="26"/>
                      <a:pt x="26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1"/>
                      <a:pt x="12" y="25"/>
                      <a:pt x="17" y="25"/>
                    </a:cubicBezTo>
                    <a:cubicBezTo>
                      <a:pt x="21" y="25"/>
                      <a:pt x="25" y="21"/>
                      <a:pt x="25" y="17"/>
                    </a:cubicBezTo>
                    <a:cubicBezTo>
                      <a:pt x="25" y="12"/>
                      <a:pt x="21" y="8"/>
                      <a:pt x="1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" name="Up Arrow 2">
            <a:extLst>
              <a:ext uri="{FF2B5EF4-FFF2-40B4-BE49-F238E27FC236}">
                <a16:creationId xmlns:a16="http://schemas.microsoft.com/office/drawing/2014/main" id="{830947BD-0F5C-014C-B84B-A588432DD4EE}"/>
              </a:ext>
            </a:extLst>
          </p:cNvPr>
          <p:cNvSpPr/>
          <p:nvPr/>
        </p:nvSpPr>
        <p:spPr>
          <a:xfrm>
            <a:off x="8322978" y="2961476"/>
            <a:ext cx="590783" cy="935047"/>
          </a:xfrm>
          <a:prstGeom prst="upArrow">
            <a:avLst/>
          </a:prstGeom>
          <a:solidFill>
            <a:srgbClr val="92D050"/>
          </a:solidFill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1" name="Up Arrow 140">
            <a:extLst>
              <a:ext uri="{FF2B5EF4-FFF2-40B4-BE49-F238E27FC236}">
                <a16:creationId xmlns:a16="http://schemas.microsoft.com/office/drawing/2014/main" id="{42B6AE5C-08D4-A942-9950-58F0722F8EA1}"/>
              </a:ext>
            </a:extLst>
          </p:cNvPr>
          <p:cNvSpPr/>
          <p:nvPr/>
        </p:nvSpPr>
        <p:spPr>
          <a:xfrm rot="10800000">
            <a:off x="8910644" y="2976929"/>
            <a:ext cx="590783" cy="935047"/>
          </a:xfrm>
          <a:prstGeom prst="upArrow">
            <a:avLst/>
          </a:prstGeom>
          <a:solidFill>
            <a:srgbClr val="92D050"/>
          </a:solidFill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2" name="Cloud 141">
            <a:extLst>
              <a:ext uri="{FF2B5EF4-FFF2-40B4-BE49-F238E27FC236}">
                <a16:creationId xmlns:a16="http://schemas.microsoft.com/office/drawing/2014/main" id="{8C932A69-6998-C145-81D7-DB2386BBAED4}"/>
              </a:ext>
            </a:extLst>
          </p:cNvPr>
          <p:cNvSpPr/>
          <p:nvPr/>
        </p:nvSpPr>
        <p:spPr>
          <a:xfrm>
            <a:off x="6254358" y="4051531"/>
            <a:ext cx="5312572" cy="2246761"/>
          </a:xfrm>
          <a:prstGeom prst="cloud">
            <a:avLst/>
          </a:prstGeom>
          <a:noFill/>
          <a:ln w="476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178C0E1-7913-8446-BC40-1CDFA0B6D6AB}"/>
              </a:ext>
            </a:extLst>
          </p:cNvPr>
          <p:cNvGrpSpPr/>
          <p:nvPr/>
        </p:nvGrpSpPr>
        <p:grpSpPr>
          <a:xfrm>
            <a:off x="6931867" y="4653812"/>
            <a:ext cx="1036923" cy="1037402"/>
            <a:chOff x="432000" y="1440000"/>
            <a:chExt cx="687282" cy="687600"/>
          </a:xfrm>
        </p:grpSpPr>
        <p:sp>
          <p:nvSpPr>
            <p:cNvPr id="118" name="Oval 5">
              <a:extLst>
                <a:ext uri="{FF2B5EF4-FFF2-40B4-BE49-F238E27FC236}">
                  <a16:creationId xmlns:a16="http://schemas.microsoft.com/office/drawing/2014/main" id="{6992B422-2187-3649-AF91-21ED992CE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00" y="1440000"/>
              <a:ext cx="687282" cy="68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9266053-E601-894C-BBFF-EA56611E42E8}"/>
                </a:ext>
              </a:extLst>
            </p:cNvPr>
            <p:cNvGrpSpPr/>
            <p:nvPr/>
          </p:nvGrpSpPr>
          <p:grpSpPr>
            <a:xfrm>
              <a:off x="559333" y="1567333"/>
              <a:ext cx="432934" cy="433252"/>
              <a:chOff x="3938588" y="1270000"/>
              <a:chExt cx="4318000" cy="4321175"/>
            </a:xfrm>
          </p:grpSpPr>
          <p:sp>
            <p:nvSpPr>
              <p:cNvPr id="120" name="Freeform 6">
                <a:extLst>
                  <a:ext uri="{FF2B5EF4-FFF2-40B4-BE49-F238E27FC236}">
                    <a16:creationId xmlns:a16="http://schemas.microsoft.com/office/drawing/2014/main" id="{2E34015D-2CB3-A64C-896F-7DA5A3F13A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8588" y="1270000"/>
                <a:ext cx="4318000" cy="4321175"/>
              </a:xfrm>
              <a:custGeom>
                <a:avLst/>
                <a:gdLst>
                  <a:gd name="T0" fmla="*/ 746 w 1493"/>
                  <a:gd name="T1" fmla="*/ 0 h 1493"/>
                  <a:gd name="T2" fmla="*/ 0 w 1493"/>
                  <a:gd name="T3" fmla="*/ 746 h 1493"/>
                  <a:gd name="T4" fmla="*/ 746 w 1493"/>
                  <a:gd name="T5" fmla="*/ 1493 h 1493"/>
                  <a:gd name="T6" fmla="*/ 1493 w 1493"/>
                  <a:gd name="T7" fmla="*/ 746 h 1493"/>
                  <a:gd name="T8" fmla="*/ 746 w 1493"/>
                  <a:gd name="T9" fmla="*/ 0 h 1493"/>
                  <a:gd name="T10" fmla="*/ 746 w 1493"/>
                  <a:gd name="T11" fmla="*/ 1443 h 1493"/>
                  <a:gd name="T12" fmla="*/ 49 w 1493"/>
                  <a:gd name="T13" fmla="*/ 746 h 1493"/>
                  <a:gd name="T14" fmla="*/ 746 w 1493"/>
                  <a:gd name="T15" fmla="*/ 49 h 1493"/>
                  <a:gd name="T16" fmla="*/ 1443 w 1493"/>
                  <a:gd name="T17" fmla="*/ 746 h 1493"/>
                  <a:gd name="T18" fmla="*/ 746 w 1493"/>
                  <a:gd name="T19" fmla="*/ 1443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3" h="1493">
                    <a:moveTo>
                      <a:pt x="746" y="0"/>
                    </a:moveTo>
                    <a:cubicBezTo>
                      <a:pt x="334" y="0"/>
                      <a:pt x="0" y="334"/>
                      <a:pt x="0" y="746"/>
                    </a:cubicBezTo>
                    <a:cubicBezTo>
                      <a:pt x="0" y="1158"/>
                      <a:pt x="334" y="1493"/>
                      <a:pt x="746" y="1493"/>
                    </a:cubicBezTo>
                    <a:cubicBezTo>
                      <a:pt x="1158" y="1493"/>
                      <a:pt x="1493" y="1158"/>
                      <a:pt x="1493" y="746"/>
                    </a:cubicBezTo>
                    <a:cubicBezTo>
                      <a:pt x="1493" y="334"/>
                      <a:pt x="1158" y="0"/>
                      <a:pt x="746" y="0"/>
                    </a:cubicBezTo>
                    <a:close/>
                    <a:moveTo>
                      <a:pt x="746" y="1443"/>
                    </a:moveTo>
                    <a:cubicBezTo>
                      <a:pt x="361" y="1443"/>
                      <a:pt x="49" y="1131"/>
                      <a:pt x="49" y="746"/>
                    </a:cubicBezTo>
                    <a:cubicBezTo>
                      <a:pt x="49" y="361"/>
                      <a:pt x="361" y="49"/>
                      <a:pt x="746" y="49"/>
                    </a:cubicBezTo>
                    <a:cubicBezTo>
                      <a:pt x="1131" y="49"/>
                      <a:pt x="1443" y="361"/>
                      <a:pt x="1443" y="746"/>
                    </a:cubicBezTo>
                    <a:cubicBezTo>
                      <a:pt x="1443" y="1131"/>
                      <a:pt x="1131" y="1443"/>
                      <a:pt x="746" y="14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7">
                <a:extLst>
                  <a:ext uri="{FF2B5EF4-FFF2-40B4-BE49-F238E27FC236}">
                    <a16:creationId xmlns:a16="http://schemas.microsoft.com/office/drawing/2014/main" id="{039C8242-B131-7843-B40C-0FF88B547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1751013"/>
                <a:ext cx="790575" cy="1362075"/>
              </a:xfrm>
              <a:custGeom>
                <a:avLst/>
                <a:gdLst>
                  <a:gd name="T0" fmla="*/ 159 w 498"/>
                  <a:gd name="T1" fmla="*/ 858 h 858"/>
                  <a:gd name="T2" fmla="*/ 337 w 498"/>
                  <a:gd name="T3" fmla="*/ 858 h 858"/>
                  <a:gd name="T4" fmla="*/ 337 w 498"/>
                  <a:gd name="T5" fmla="*/ 311 h 858"/>
                  <a:gd name="T6" fmla="*/ 498 w 498"/>
                  <a:gd name="T7" fmla="*/ 311 h 858"/>
                  <a:gd name="T8" fmla="*/ 248 w 498"/>
                  <a:gd name="T9" fmla="*/ 0 h 858"/>
                  <a:gd name="T10" fmla="*/ 0 w 498"/>
                  <a:gd name="T11" fmla="*/ 311 h 858"/>
                  <a:gd name="T12" fmla="*/ 159 w 498"/>
                  <a:gd name="T13" fmla="*/ 311 h 858"/>
                  <a:gd name="T14" fmla="*/ 159 w 498"/>
                  <a:gd name="T15" fmla="*/ 85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858">
                    <a:moveTo>
                      <a:pt x="159" y="858"/>
                    </a:moveTo>
                    <a:lnTo>
                      <a:pt x="337" y="858"/>
                    </a:lnTo>
                    <a:lnTo>
                      <a:pt x="337" y="311"/>
                    </a:lnTo>
                    <a:lnTo>
                      <a:pt x="498" y="311"/>
                    </a:lnTo>
                    <a:lnTo>
                      <a:pt x="248" y="0"/>
                    </a:lnTo>
                    <a:lnTo>
                      <a:pt x="0" y="311"/>
                    </a:lnTo>
                    <a:lnTo>
                      <a:pt x="159" y="311"/>
                    </a:lnTo>
                    <a:lnTo>
                      <a:pt x="159" y="8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" name="Freeform 8">
                <a:extLst>
                  <a:ext uri="{FF2B5EF4-FFF2-40B4-BE49-F238E27FC236}">
                    <a16:creationId xmlns:a16="http://schemas.microsoft.com/office/drawing/2014/main" id="{9B05E757-E61D-3E4B-9288-B91F7C9A1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3746500"/>
                <a:ext cx="790575" cy="1360488"/>
              </a:xfrm>
              <a:custGeom>
                <a:avLst/>
                <a:gdLst>
                  <a:gd name="T0" fmla="*/ 337 w 498"/>
                  <a:gd name="T1" fmla="*/ 0 h 857"/>
                  <a:gd name="T2" fmla="*/ 159 w 498"/>
                  <a:gd name="T3" fmla="*/ 0 h 857"/>
                  <a:gd name="T4" fmla="*/ 159 w 498"/>
                  <a:gd name="T5" fmla="*/ 547 h 857"/>
                  <a:gd name="T6" fmla="*/ 0 w 498"/>
                  <a:gd name="T7" fmla="*/ 547 h 857"/>
                  <a:gd name="T8" fmla="*/ 248 w 498"/>
                  <a:gd name="T9" fmla="*/ 857 h 857"/>
                  <a:gd name="T10" fmla="*/ 498 w 498"/>
                  <a:gd name="T11" fmla="*/ 547 h 857"/>
                  <a:gd name="T12" fmla="*/ 337 w 498"/>
                  <a:gd name="T13" fmla="*/ 547 h 857"/>
                  <a:gd name="T14" fmla="*/ 337 w 498"/>
                  <a:gd name="T15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857">
                    <a:moveTo>
                      <a:pt x="337" y="0"/>
                    </a:moveTo>
                    <a:lnTo>
                      <a:pt x="159" y="0"/>
                    </a:lnTo>
                    <a:lnTo>
                      <a:pt x="159" y="547"/>
                    </a:lnTo>
                    <a:lnTo>
                      <a:pt x="0" y="547"/>
                    </a:lnTo>
                    <a:lnTo>
                      <a:pt x="248" y="857"/>
                    </a:lnTo>
                    <a:lnTo>
                      <a:pt x="498" y="547"/>
                    </a:lnTo>
                    <a:lnTo>
                      <a:pt x="337" y="547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9">
                <a:extLst>
                  <a:ext uri="{FF2B5EF4-FFF2-40B4-BE49-F238E27FC236}">
                    <a16:creationId xmlns:a16="http://schemas.microsoft.com/office/drawing/2014/main" id="{3A22E5F4-9F88-BA41-99DA-B81DE84F9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3035300"/>
                <a:ext cx="1360488" cy="790575"/>
              </a:xfrm>
              <a:custGeom>
                <a:avLst/>
                <a:gdLst>
                  <a:gd name="T0" fmla="*/ 310 w 857"/>
                  <a:gd name="T1" fmla="*/ 159 h 498"/>
                  <a:gd name="T2" fmla="*/ 310 w 857"/>
                  <a:gd name="T3" fmla="*/ 0 h 498"/>
                  <a:gd name="T4" fmla="*/ 0 w 857"/>
                  <a:gd name="T5" fmla="*/ 248 h 498"/>
                  <a:gd name="T6" fmla="*/ 310 w 857"/>
                  <a:gd name="T7" fmla="*/ 498 h 498"/>
                  <a:gd name="T8" fmla="*/ 310 w 857"/>
                  <a:gd name="T9" fmla="*/ 337 h 498"/>
                  <a:gd name="T10" fmla="*/ 857 w 857"/>
                  <a:gd name="T11" fmla="*/ 337 h 498"/>
                  <a:gd name="T12" fmla="*/ 857 w 857"/>
                  <a:gd name="T13" fmla="*/ 159 h 498"/>
                  <a:gd name="T14" fmla="*/ 310 w 857"/>
                  <a:gd name="T15" fmla="*/ 159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7" h="498">
                    <a:moveTo>
                      <a:pt x="310" y="159"/>
                    </a:moveTo>
                    <a:lnTo>
                      <a:pt x="310" y="0"/>
                    </a:lnTo>
                    <a:lnTo>
                      <a:pt x="0" y="248"/>
                    </a:lnTo>
                    <a:lnTo>
                      <a:pt x="310" y="498"/>
                    </a:lnTo>
                    <a:lnTo>
                      <a:pt x="310" y="337"/>
                    </a:lnTo>
                    <a:lnTo>
                      <a:pt x="857" y="337"/>
                    </a:lnTo>
                    <a:lnTo>
                      <a:pt x="857" y="159"/>
                    </a:lnTo>
                    <a:lnTo>
                      <a:pt x="310" y="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0">
                <a:extLst>
                  <a:ext uri="{FF2B5EF4-FFF2-40B4-BE49-F238E27FC236}">
                    <a16:creationId xmlns:a16="http://schemas.microsoft.com/office/drawing/2014/main" id="{6FB0D8F2-4B81-3E41-9AD2-B3759D379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13" y="3035300"/>
                <a:ext cx="1362075" cy="790575"/>
              </a:xfrm>
              <a:custGeom>
                <a:avLst/>
                <a:gdLst>
                  <a:gd name="T0" fmla="*/ 858 w 858"/>
                  <a:gd name="T1" fmla="*/ 248 h 498"/>
                  <a:gd name="T2" fmla="*/ 549 w 858"/>
                  <a:gd name="T3" fmla="*/ 0 h 498"/>
                  <a:gd name="T4" fmla="*/ 549 w 858"/>
                  <a:gd name="T5" fmla="*/ 159 h 498"/>
                  <a:gd name="T6" fmla="*/ 0 w 858"/>
                  <a:gd name="T7" fmla="*/ 159 h 498"/>
                  <a:gd name="T8" fmla="*/ 0 w 858"/>
                  <a:gd name="T9" fmla="*/ 339 h 498"/>
                  <a:gd name="T10" fmla="*/ 549 w 858"/>
                  <a:gd name="T11" fmla="*/ 339 h 498"/>
                  <a:gd name="T12" fmla="*/ 549 w 858"/>
                  <a:gd name="T13" fmla="*/ 498 h 498"/>
                  <a:gd name="T14" fmla="*/ 858 w 858"/>
                  <a:gd name="T15" fmla="*/ 24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8" h="498">
                    <a:moveTo>
                      <a:pt x="858" y="248"/>
                    </a:moveTo>
                    <a:lnTo>
                      <a:pt x="549" y="0"/>
                    </a:lnTo>
                    <a:lnTo>
                      <a:pt x="549" y="159"/>
                    </a:lnTo>
                    <a:lnTo>
                      <a:pt x="0" y="159"/>
                    </a:lnTo>
                    <a:lnTo>
                      <a:pt x="0" y="339"/>
                    </a:lnTo>
                    <a:lnTo>
                      <a:pt x="549" y="339"/>
                    </a:lnTo>
                    <a:lnTo>
                      <a:pt x="549" y="498"/>
                    </a:lnTo>
                    <a:lnTo>
                      <a:pt x="858" y="2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3B04010-349B-9948-9831-B317FB7D01A6}"/>
              </a:ext>
            </a:extLst>
          </p:cNvPr>
          <p:cNvGrpSpPr/>
          <p:nvPr/>
        </p:nvGrpSpPr>
        <p:grpSpPr>
          <a:xfrm>
            <a:off x="8363446" y="4653812"/>
            <a:ext cx="1036923" cy="1037402"/>
            <a:chOff x="432000" y="1440000"/>
            <a:chExt cx="687282" cy="687600"/>
          </a:xfrm>
        </p:grpSpPr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3C7DF615-E42B-C84E-BE87-71F54D1EE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00" y="1440000"/>
              <a:ext cx="687282" cy="68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C9449B-717E-C447-8A6A-9A1E67EE2249}"/>
                </a:ext>
              </a:extLst>
            </p:cNvPr>
            <p:cNvGrpSpPr/>
            <p:nvPr/>
          </p:nvGrpSpPr>
          <p:grpSpPr>
            <a:xfrm>
              <a:off x="559333" y="1567333"/>
              <a:ext cx="432934" cy="433252"/>
              <a:chOff x="3938588" y="1270000"/>
              <a:chExt cx="4318000" cy="4321175"/>
            </a:xfrm>
          </p:grpSpPr>
          <p:sp>
            <p:nvSpPr>
              <p:cNvPr id="128" name="Freeform 6">
                <a:extLst>
                  <a:ext uri="{FF2B5EF4-FFF2-40B4-BE49-F238E27FC236}">
                    <a16:creationId xmlns:a16="http://schemas.microsoft.com/office/drawing/2014/main" id="{97946E00-BF7F-BC42-AF2D-EA368B7BFB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8588" y="1270000"/>
                <a:ext cx="4318000" cy="4321175"/>
              </a:xfrm>
              <a:custGeom>
                <a:avLst/>
                <a:gdLst>
                  <a:gd name="T0" fmla="*/ 746 w 1493"/>
                  <a:gd name="T1" fmla="*/ 0 h 1493"/>
                  <a:gd name="T2" fmla="*/ 0 w 1493"/>
                  <a:gd name="T3" fmla="*/ 746 h 1493"/>
                  <a:gd name="T4" fmla="*/ 746 w 1493"/>
                  <a:gd name="T5" fmla="*/ 1493 h 1493"/>
                  <a:gd name="T6" fmla="*/ 1493 w 1493"/>
                  <a:gd name="T7" fmla="*/ 746 h 1493"/>
                  <a:gd name="T8" fmla="*/ 746 w 1493"/>
                  <a:gd name="T9" fmla="*/ 0 h 1493"/>
                  <a:gd name="T10" fmla="*/ 746 w 1493"/>
                  <a:gd name="T11" fmla="*/ 1443 h 1493"/>
                  <a:gd name="T12" fmla="*/ 49 w 1493"/>
                  <a:gd name="T13" fmla="*/ 746 h 1493"/>
                  <a:gd name="T14" fmla="*/ 746 w 1493"/>
                  <a:gd name="T15" fmla="*/ 49 h 1493"/>
                  <a:gd name="T16" fmla="*/ 1443 w 1493"/>
                  <a:gd name="T17" fmla="*/ 746 h 1493"/>
                  <a:gd name="T18" fmla="*/ 746 w 1493"/>
                  <a:gd name="T19" fmla="*/ 1443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3" h="1493">
                    <a:moveTo>
                      <a:pt x="746" y="0"/>
                    </a:moveTo>
                    <a:cubicBezTo>
                      <a:pt x="334" y="0"/>
                      <a:pt x="0" y="334"/>
                      <a:pt x="0" y="746"/>
                    </a:cubicBezTo>
                    <a:cubicBezTo>
                      <a:pt x="0" y="1158"/>
                      <a:pt x="334" y="1493"/>
                      <a:pt x="746" y="1493"/>
                    </a:cubicBezTo>
                    <a:cubicBezTo>
                      <a:pt x="1158" y="1493"/>
                      <a:pt x="1493" y="1158"/>
                      <a:pt x="1493" y="746"/>
                    </a:cubicBezTo>
                    <a:cubicBezTo>
                      <a:pt x="1493" y="334"/>
                      <a:pt x="1158" y="0"/>
                      <a:pt x="746" y="0"/>
                    </a:cubicBezTo>
                    <a:close/>
                    <a:moveTo>
                      <a:pt x="746" y="1443"/>
                    </a:moveTo>
                    <a:cubicBezTo>
                      <a:pt x="361" y="1443"/>
                      <a:pt x="49" y="1131"/>
                      <a:pt x="49" y="746"/>
                    </a:cubicBezTo>
                    <a:cubicBezTo>
                      <a:pt x="49" y="361"/>
                      <a:pt x="361" y="49"/>
                      <a:pt x="746" y="49"/>
                    </a:cubicBezTo>
                    <a:cubicBezTo>
                      <a:pt x="1131" y="49"/>
                      <a:pt x="1443" y="361"/>
                      <a:pt x="1443" y="746"/>
                    </a:cubicBezTo>
                    <a:cubicBezTo>
                      <a:pt x="1443" y="1131"/>
                      <a:pt x="1131" y="1443"/>
                      <a:pt x="746" y="14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7">
                <a:extLst>
                  <a:ext uri="{FF2B5EF4-FFF2-40B4-BE49-F238E27FC236}">
                    <a16:creationId xmlns:a16="http://schemas.microsoft.com/office/drawing/2014/main" id="{6F078C6E-2EA6-1149-AA38-0DA405449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1751013"/>
                <a:ext cx="790575" cy="1362075"/>
              </a:xfrm>
              <a:custGeom>
                <a:avLst/>
                <a:gdLst>
                  <a:gd name="T0" fmla="*/ 159 w 498"/>
                  <a:gd name="T1" fmla="*/ 858 h 858"/>
                  <a:gd name="T2" fmla="*/ 337 w 498"/>
                  <a:gd name="T3" fmla="*/ 858 h 858"/>
                  <a:gd name="T4" fmla="*/ 337 w 498"/>
                  <a:gd name="T5" fmla="*/ 311 h 858"/>
                  <a:gd name="T6" fmla="*/ 498 w 498"/>
                  <a:gd name="T7" fmla="*/ 311 h 858"/>
                  <a:gd name="T8" fmla="*/ 248 w 498"/>
                  <a:gd name="T9" fmla="*/ 0 h 858"/>
                  <a:gd name="T10" fmla="*/ 0 w 498"/>
                  <a:gd name="T11" fmla="*/ 311 h 858"/>
                  <a:gd name="T12" fmla="*/ 159 w 498"/>
                  <a:gd name="T13" fmla="*/ 311 h 858"/>
                  <a:gd name="T14" fmla="*/ 159 w 498"/>
                  <a:gd name="T15" fmla="*/ 85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858">
                    <a:moveTo>
                      <a:pt x="159" y="858"/>
                    </a:moveTo>
                    <a:lnTo>
                      <a:pt x="337" y="858"/>
                    </a:lnTo>
                    <a:lnTo>
                      <a:pt x="337" y="311"/>
                    </a:lnTo>
                    <a:lnTo>
                      <a:pt x="498" y="311"/>
                    </a:lnTo>
                    <a:lnTo>
                      <a:pt x="248" y="0"/>
                    </a:lnTo>
                    <a:lnTo>
                      <a:pt x="0" y="311"/>
                    </a:lnTo>
                    <a:lnTo>
                      <a:pt x="159" y="311"/>
                    </a:lnTo>
                    <a:lnTo>
                      <a:pt x="159" y="8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" name="Freeform 8">
                <a:extLst>
                  <a:ext uri="{FF2B5EF4-FFF2-40B4-BE49-F238E27FC236}">
                    <a16:creationId xmlns:a16="http://schemas.microsoft.com/office/drawing/2014/main" id="{40073C49-6218-1B43-A471-526745F73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3746500"/>
                <a:ext cx="790575" cy="1360488"/>
              </a:xfrm>
              <a:custGeom>
                <a:avLst/>
                <a:gdLst>
                  <a:gd name="T0" fmla="*/ 337 w 498"/>
                  <a:gd name="T1" fmla="*/ 0 h 857"/>
                  <a:gd name="T2" fmla="*/ 159 w 498"/>
                  <a:gd name="T3" fmla="*/ 0 h 857"/>
                  <a:gd name="T4" fmla="*/ 159 w 498"/>
                  <a:gd name="T5" fmla="*/ 547 h 857"/>
                  <a:gd name="T6" fmla="*/ 0 w 498"/>
                  <a:gd name="T7" fmla="*/ 547 h 857"/>
                  <a:gd name="T8" fmla="*/ 248 w 498"/>
                  <a:gd name="T9" fmla="*/ 857 h 857"/>
                  <a:gd name="T10" fmla="*/ 498 w 498"/>
                  <a:gd name="T11" fmla="*/ 547 h 857"/>
                  <a:gd name="T12" fmla="*/ 337 w 498"/>
                  <a:gd name="T13" fmla="*/ 547 h 857"/>
                  <a:gd name="T14" fmla="*/ 337 w 498"/>
                  <a:gd name="T15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857">
                    <a:moveTo>
                      <a:pt x="337" y="0"/>
                    </a:moveTo>
                    <a:lnTo>
                      <a:pt x="159" y="0"/>
                    </a:lnTo>
                    <a:lnTo>
                      <a:pt x="159" y="547"/>
                    </a:lnTo>
                    <a:lnTo>
                      <a:pt x="0" y="547"/>
                    </a:lnTo>
                    <a:lnTo>
                      <a:pt x="248" y="857"/>
                    </a:lnTo>
                    <a:lnTo>
                      <a:pt x="498" y="547"/>
                    </a:lnTo>
                    <a:lnTo>
                      <a:pt x="337" y="547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9">
                <a:extLst>
                  <a:ext uri="{FF2B5EF4-FFF2-40B4-BE49-F238E27FC236}">
                    <a16:creationId xmlns:a16="http://schemas.microsoft.com/office/drawing/2014/main" id="{FF88ECD2-44AB-104D-BB47-66F3D2286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3035300"/>
                <a:ext cx="1360488" cy="790575"/>
              </a:xfrm>
              <a:custGeom>
                <a:avLst/>
                <a:gdLst>
                  <a:gd name="T0" fmla="*/ 310 w 857"/>
                  <a:gd name="T1" fmla="*/ 159 h 498"/>
                  <a:gd name="T2" fmla="*/ 310 w 857"/>
                  <a:gd name="T3" fmla="*/ 0 h 498"/>
                  <a:gd name="T4" fmla="*/ 0 w 857"/>
                  <a:gd name="T5" fmla="*/ 248 h 498"/>
                  <a:gd name="T6" fmla="*/ 310 w 857"/>
                  <a:gd name="T7" fmla="*/ 498 h 498"/>
                  <a:gd name="T8" fmla="*/ 310 w 857"/>
                  <a:gd name="T9" fmla="*/ 337 h 498"/>
                  <a:gd name="T10" fmla="*/ 857 w 857"/>
                  <a:gd name="T11" fmla="*/ 337 h 498"/>
                  <a:gd name="T12" fmla="*/ 857 w 857"/>
                  <a:gd name="T13" fmla="*/ 159 h 498"/>
                  <a:gd name="T14" fmla="*/ 310 w 857"/>
                  <a:gd name="T15" fmla="*/ 159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7" h="498">
                    <a:moveTo>
                      <a:pt x="310" y="159"/>
                    </a:moveTo>
                    <a:lnTo>
                      <a:pt x="310" y="0"/>
                    </a:lnTo>
                    <a:lnTo>
                      <a:pt x="0" y="248"/>
                    </a:lnTo>
                    <a:lnTo>
                      <a:pt x="310" y="498"/>
                    </a:lnTo>
                    <a:lnTo>
                      <a:pt x="310" y="337"/>
                    </a:lnTo>
                    <a:lnTo>
                      <a:pt x="857" y="337"/>
                    </a:lnTo>
                    <a:lnTo>
                      <a:pt x="857" y="159"/>
                    </a:lnTo>
                    <a:lnTo>
                      <a:pt x="310" y="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10">
                <a:extLst>
                  <a:ext uri="{FF2B5EF4-FFF2-40B4-BE49-F238E27FC236}">
                    <a16:creationId xmlns:a16="http://schemas.microsoft.com/office/drawing/2014/main" id="{D912B799-EF17-D845-9316-FB8D5B1A4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13" y="3035300"/>
                <a:ext cx="1362075" cy="790575"/>
              </a:xfrm>
              <a:custGeom>
                <a:avLst/>
                <a:gdLst>
                  <a:gd name="T0" fmla="*/ 858 w 858"/>
                  <a:gd name="T1" fmla="*/ 248 h 498"/>
                  <a:gd name="T2" fmla="*/ 549 w 858"/>
                  <a:gd name="T3" fmla="*/ 0 h 498"/>
                  <a:gd name="T4" fmla="*/ 549 w 858"/>
                  <a:gd name="T5" fmla="*/ 159 h 498"/>
                  <a:gd name="T6" fmla="*/ 0 w 858"/>
                  <a:gd name="T7" fmla="*/ 159 h 498"/>
                  <a:gd name="T8" fmla="*/ 0 w 858"/>
                  <a:gd name="T9" fmla="*/ 339 h 498"/>
                  <a:gd name="T10" fmla="*/ 549 w 858"/>
                  <a:gd name="T11" fmla="*/ 339 h 498"/>
                  <a:gd name="T12" fmla="*/ 549 w 858"/>
                  <a:gd name="T13" fmla="*/ 498 h 498"/>
                  <a:gd name="T14" fmla="*/ 858 w 858"/>
                  <a:gd name="T15" fmla="*/ 24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8" h="498">
                    <a:moveTo>
                      <a:pt x="858" y="248"/>
                    </a:moveTo>
                    <a:lnTo>
                      <a:pt x="549" y="0"/>
                    </a:lnTo>
                    <a:lnTo>
                      <a:pt x="549" y="159"/>
                    </a:lnTo>
                    <a:lnTo>
                      <a:pt x="0" y="159"/>
                    </a:lnTo>
                    <a:lnTo>
                      <a:pt x="0" y="339"/>
                    </a:lnTo>
                    <a:lnTo>
                      <a:pt x="549" y="339"/>
                    </a:lnTo>
                    <a:lnTo>
                      <a:pt x="549" y="498"/>
                    </a:lnTo>
                    <a:lnTo>
                      <a:pt x="858" y="2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AB1E41B-5EC3-154A-8422-299E1E456D3E}"/>
              </a:ext>
            </a:extLst>
          </p:cNvPr>
          <p:cNvGrpSpPr/>
          <p:nvPr/>
        </p:nvGrpSpPr>
        <p:grpSpPr>
          <a:xfrm>
            <a:off x="9821239" y="4653812"/>
            <a:ext cx="1036923" cy="1037402"/>
            <a:chOff x="432000" y="1440000"/>
            <a:chExt cx="687282" cy="687600"/>
          </a:xfrm>
        </p:grpSpPr>
        <p:sp>
          <p:nvSpPr>
            <p:cNvPr id="134" name="Oval 5">
              <a:extLst>
                <a:ext uri="{FF2B5EF4-FFF2-40B4-BE49-F238E27FC236}">
                  <a16:creationId xmlns:a16="http://schemas.microsoft.com/office/drawing/2014/main" id="{E8B06A77-F7C0-9B48-8A95-8D87359A1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00" y="1440000"/>
              <a:ext cx="687282" cy="68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94565986-3B4E-4F4D-8443-62D9EFC849FB}"/>
                </a:ext>
              </a:extLst>
            </p:cNvPr>
            <p:cNvGrpSpPr/>
            <p:nvPr/>
          </p:nvGrpSpPr>
          <p:grpSpPr>
            <a:xfrm>
              <a:off x="559333" y="1567333"/>
              <a:ext cx="432934" cy="433252"/>
              <a:chOff x="3938588" y="1270000"/>
              <a:chExt cx="4318000" cy="4321175"/>
            </a:xfrm>
          </p:grpSpPr>
          <p:sp>
            <p:nvSpPr>
              <p:cNvPr id="136" name="Freeform 6">
                <a:extLst>
                  <a:ext uri="{FF2B5EF4-FFF2-40B4-BE49-F238E27FC236}">
                    <a16:creationId xmlns:a16="http://schemas.microsoft.com/office/drawing/2014/main" id="{F21A4F3C-117E-CF41-B9E5-7FCB7ADBA1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8588" y="1270000"/>
                <a:ext cx="4318000" cy="4321175"/>
              </a:xfrm>
              <a:custGeom>
                <a:avLst/>
                <a:gdLst>
                  <a:gd name="T0" fmla="*/ 746 w 1493"/>
                  <a:gd name="T1" fmla="*/ 0 h 1493"/>
                  <a:gd name="T2" fmla="*/ 0 w 1493"/>
                  <a:gd name="T3" fmla="*/ 746 h 1493"/>
                  <a:gd name="T4" fmla="*/ 746 w 1493"/>
                  <a:gd name="T5" fmla="*/ 1493 h 1493"/>
                  <a:gd name="T6" fmla="*/ 1493 w 1493"/>
                  <a:gd name="T7" fmla="*/ 746 h 1493"/>
                  <a:gd name="T8" fmla="*/ 746 w 1493"/>
                  <a:gd name="T9" fmla="*/ 0 h 1493"/>
                  <a:gd name="T10" fmla="*/ 746 w 1493"/>
                  <a:gd name="T11" fmla="*/ 1443 h 1493"/>
                  <a:gd name="T12" fmla="*/ 49 w 1493"/>
                  <a:gd name="T13" fmla="*/ 746 h 1493"/>
                  <a:gd name="T14" fmla="*/ 746 w 1493"/>
                  <a:gd name="T15" fmla="*/ 49 h 1493"/>
                  <a:gd name="T16" fmla="*/ 1443 w 1493"/>
                  <a:gd name="T17" fmla="*/ 746 h 1493"/>
                  <a:gd name="T18" fmla="*/ 746 w 1493"/>
                  <a:gd name="T19" fmla="*/ 1443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3" h="1493">
                    <a:moveTo>
                      <a:pt x="746" y="0"/>
                    </a:moveTo>
                    <a:cubicBezTo>
                      <a:pt x="334" y="0"/>
                      <a:pt x="0" y="334"/>
                      <a:pt x="0" y="746"/>
                    </a:cubicBezTo>
                    <a:cubicBezTo>
                      <a:pt x="0" y="1158"/>
                      <a:pt x="334" y="1493"/>
                      <a:pt x="746" y="1493"/>
                    </a:cubicBezTo>
                    <a:cubicBezTo>
                      <a:pt x="1158" y="1493"/>
                      <a:pt x="1493" y="1158"/>
                      <a:pt x="1493" y="746"/>
                    </a:cubicBezTo>
                    <a:cubicBezTo>
                      <a:pt x="1493" y="334"/>
                      <a:pt x="1158" y="0"/>
                      <a:pt x="746" y="0"/>
                    </a:cubicBezTo>
                    <a:close/>
                    <a:moveTo>
                      <a:pt x="746" y="1443"/>
                    </a:moveTo>
                    <a:cubicBezTo>
                      <a:pt x="361" y="1443"/>
                      <a:pt x="49" y="1131"/>
                      <a:pt x="49" y="746"/>
                    </a:cubicBezTo>
                    <a:cubicBezTo>
                      <a:pt x="49" y="361"/>
                      <a:pt x="361" y="49"/>
                      <a:pt x="746" y="49"/>
                    </a:cubicBezTo>
                    <a:cubicBezTo>
                      <a:pt x="1131" y="49"/>
                      <a:pt x="1443" y="361"/>
                      <a:pt x="1443" y="746"/>
                    </a:cubicBezTo>
                    <a:cubicBezTo>
                      <a:pt x="1443" y="1131"/>
                      <a:pt x="1131" y="1443"/>
                      <a:pt x="746" y="14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7">
                <a:extLst>
                  <a:ext uri="{FF2B5EF4-FFF2-40B4-BE49-F238E27FC236}">
                    <a16:creationId xmlns:a16="http://schemas.microsoft.com/office/drawing/2014/main" id="{78BA5394-506C-5141-9029-52E47232C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1751013"/>
                <a:ext cx="790575" cy="1362075"/>
              </a:xfrm>
              <a:custGeom>
                <a:avLst/>
                <a:gdLst>
                  <a:gd name="T0" fmla="*/ 159 w 498"/>
                  <a:gd name="T1" fmla="*/ 858 h 858"/>
                  <a:gd name="T2" fmla="*/ 337 w 498"/>
                  <a:gd name="T3" fmla="*/ 858 h 858"/>
                  <a:gd name="T4" fmla="*/ 337 w 498"/>
                  <a:gd name="T5" fmla="*/ 311 h 858"/>
                  <a:gd name="T6" fmla="*/ 498 w 498"/>
                  <a:gd name="T7" fmla="*/ 311 h 858"/>
                  <a:gd name="T8" fmla="*/ 248 w 498"/>
                  <a:gd name="T9" fmla="*/ 0 h 858"/>
                  <a:gd name="T10" fmla="*/ 0 w 498"/>
                  <a:gd name="T11" fmla="*/ 311 h 858"/>
                  <a:gd name="T12" fmla="*/ 159 w 498"/>
                  <a:gd name="T13" fmla="*/ 311 h 858"/>
                  <a:gd name="T14" fmla="*/ 159 w 498"/>
                  <a:gd name="T15" fmla="*/ 85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858">
                    <a:moveTo>
                      <a:pt x="159" y="858"/>
                    </a:moveTo>
                    <a:lnTo>
                      <a:pt x="337" y="858"/>
                    </a:lnTo>
                    <a:lnTo>
                      <a:pt x="337" y="311"/>
                    </a:lnTo>
                    <a:lnTo>
                      <a:pt x="498" y="311"/>
                    </a:lnTo>
                    <a:lnTo>
                      <a:pt x="248" y="0"/>
                    </a:lnTo>
                    <a:lnTo>
                      <a:pt x="0" y="311"/>
                    </a:lnTo>
                    <a:lnTo>
                      <a:pt x="159" y="311"/>
                    </a:lnTo>
                    <a:lnTo>
                      <a:pt x="159" y="8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" name="Freeform 8">
                <a:extLst>
                  <a:ext uri="{FF2B5EF4-FFF2-40B4-BE49-F238E27FC236}">
                    <a16:creationId xmlns:a16="http://schemas.microsoft.com/office/drawing/2014/main" id="{B3135D93-FAD2-3040-84F6-59BCC6777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3746500"/>
                <a:ext cx="790575" cy="1360488"/>
              </a:xfrm>
              <a:custGeom>
                <a:avLst/>
                <a:gdLst>
                  <a:gd name="T0" fmla="*/ 337 w 498"/>
                  <a:gd name="T1" fmla="*/ 0 h 857"/>
                  <a:gd name="T2" fmla="*/ 159 w 498"/>
                  <a:gd name="T3" fmla="*/ 0 h 857"/>
                  <a:gd name="T4" fmla="*/ 159 w 498"/>
                  <a:gd name="T5" fmla="*/ 547 h 857"/>
                  <a:gd name="T6" fmla="*/ 0 w 498"/>
                  <a:gd name="T7" fmla="*/ 547 h 857"/>
                  <a:gd name="T8" fmla="*/ 248 w 498"/>
                  <a:gd name="T9" fmla="*/ 857 h 857"/>
                  <a:gd name="T10" fmla="*/ 498 w 498"/>
                  <a:gd name="T11" fmla="*/ 547 h 857"/>
                  <a:gd name="T12" fmla="*/ 337 w 498"/>
                  <a:gd name="T13" fmla="*/ 547 h 857"/>
                  <a:gd name="T14" fmla="*/ 337 w 498"/>
                  <a:gd name="T15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857">
                    <a:moveTo>
                      <a:pt x="337" y="0"/>
                    </a:moveTo>
                    <a:lnTo>
                      <a:pt x="159" y="0"/>
                    </a:lnTo>
                    <a:lnTo>
                      <a:pt x="159" y="547"/>
                    </a:lnTo>
                    <a:lnTo>
                      <a:pt x="0" y="547"/>
                    </a:lnTo>
                    <a:lnTo>
                      <a:pt x="248" y="857"/>
                    </a:lnTo>
                    <a:lnTo>
                      <a:pt x="498" y="547"/>
                    </a:lnTo>
                    <a:lnTo>
                      <a:pt x="337" y="547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9">
                <a:extLst>
                  <a:ext uri="{FF2B5EF4-FFF2-40B4-BE49-F238E27FC236}">
                    <a16:creationId xmlns:a16="http://schemas.microsoft.com/office/drawing/2014/main" id="{8B954DF6-1D05-B348-AC65-23A2D7BAE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3035300"/>
                <a:ext cx="1360488" cy="790575"/>
              </a:xfrm>
              <a:custGeom>
                <a:avLst/>
                <a:gdLst>
                  <a:gd name="T0" fmla="*/ 310 w 857"/>
                  <a:gd name="T1" fmla="*/ 159 h 498"/>
                  <a:gd name="T2" fmla="*/ 310 w 857"/>
                  <a:gd name="T3" fmla="*/ 0 h 498"/>
                  <a:gd name="T4" fmla="*/ 0 w 857"/>
                  <a:gd name="T5" fmla="*/ 248 h 498"/>
                  <a:gd name="T6" fmla="*/ 310 w 857"/>
                  <a:gd name="T7" fmla="*/ 498 h 498"/>
                  <a:gd name="T8" fmla="*/ 310 w 857"/>
                  <a:gd name="T9" fmla="*/ 337 h 498"/>
                  <a:gd name="T10" fmla="*/ 857 w 857"/>
                  <a:gd name="T11" fmla="*/ 337 h 498"/>
                  <a:gd name="T12" fmla="*/ 857 w 857"/>
                  <a:gd name="T13" fmla="*/ 159 h 498"/>
                  <a:gd name="T14" fmla="*/ 310 w 857"/>
                  <a:gd name="T15" fmla="*/ 159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7" h="498">
                    <a:moveTo>
                      <a:pt x="310" y="159"/>
                    </a:moveTo>
                    <a:lnTo>
                      <a:pt x="310" y="0"/>
                    </a:lnTo>
                    <a:lnTo>
                      <a:pt x="0" y="248"/>
                    </a:lnTo>
                    <a:lnTo>
                      <a:pt x="310" y="498"/>
                    </a:lnTo>
                    <a:lnTo>
                      <a:pt x="310" y="337"/>
                    </a:lnTo>
                    <a:lnTo>
                      <a:pt x="857" y="337"/>
                    </a:lnTo>
                    <a:lnTo>
                      <a:pt x="857" y="159"/>
                    </a:lnTo>
                    <a:lnTo>
                      <a:pt x="310" y="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0">
                <a:extLst>
                  <a:ext uri="{FF2B5EF4-FFF2-40B4-BE49-F238E27FC236}">
                    <a16:creationId xmlns:a16="http://schemas.microsoft.com/office/drawing/2014/main" id="{D6AD0BB8-9698-D347-957E-BD769182B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13" y="3035300"/>
                <a:ext cx="1362075" cy="790575"/>
              </a:xfrm>
              <a:custGeom>
                <a:avLst/>
                <a:gdLst>
                  <a:gd name="T0" fmla="*/ 858 w 858"/>
                  <a:gd name="T1" fmla="*/ 248 h 498"/>
                  <a:gd name="T2" fmla="*/ 549 w 858"/>
                  <a:gd name="T3" fmla="*/ 0 h 498"/>
                  <a:gd name="T4" fmla="*/ 549 w 858"/>
                  <a:gd name="T5" fmla="*/ 159 h 498"/>
                  <a:gd name="T6" fmla="*/ 0 w 858"/>
                  <a:gd name="T7" fmla="*/ 159 h 498"/>
                  <a:gd name="T8" fmla="*/ 0 w 858"/>
                  <a:gd name="T9" fmla="*/ 339 h 498"/>
                  <a:gd name="T10" fmla="*/ 549 w 858"/>
                  <a:gd name="T11" fmla="*/ 339 h 498"/>
                  <a:gd name="T12" fmla="*/ 549 w 858"/>
                  <a:gd name="T13" fmla="*/ 498 h 498"/>
                  <a:gd name="T14" fmla="*/ 858 w 858"/>
                  <a:gd name="T15" fmla="*/ 24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8" h="498">
                    <a:moveTo>
                      <a:pt x="858" y="248"/>
                    </a:moveTo>
                    <a:lnTo>
                      <a:pt x="549" y="0"/>
                    </a:lnTo>
                    <a:lnTo>
                      <a:pt x="549" y="159"/>
                    </a:lnTo>
                    <a:lnTo>
                      <a:pt x="0" y="159"/>
                    </a:lnTo>
                    <a:lnTo>
                      <a:pt x="0" y="339"/>
                    </a:lnTo>
                    <a:lnTo>
                      <a:pt x="549" y="339"/>
                    </a:lnTo>
                    <a:lnTo>
                      <a:pt x="549" y="498"/>
                    </a:lnTo>
                    <a:lnTo>
                      <a:pt x="858" y="2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391EC-21D1-F349-A32B-605F99B2BAA7}"/>
              </a:ext>
            </a:extLst>
          </p:cNvPr>
          <p:cNvSpPr txBox="1"/>
          <p:nvPr/>
        </p:nvSpPr>
        <p:spPr>
          <a:xfrm>
            <a:off x="6912369" y="3214651"/>
            <a:ext cx="162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Telemetry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5761ED2-9FD8-814F-9752-4BD97CB036B6}"/>
              </a:ext>
            </a:extLst>
          </p:cNvPr>
          <p:cNvSpPr txBox="1"/>
          <p:nvPr/>
        </p:nvSpPr>
        <p:spPr>
          <a:xfrm>
            <a:off x="9402256" y="3204601"/>
            <a:ext cx="162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FlowSpec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08A8-CDE8-1B46-AC07-91CBEAB1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FlowSpec</a:t>
            </a:r>
            <a:r>
              <a:rPr lang="de-DE" dirty="0"/>
              <a:t>: operational </a:t>
            </a:r>
            <a:r>
              <a:rPr lang="de-DE" dirty="0" err="1"/>
              <a:t>experience</a:t>
            </a:r>
            <a:r>
              <a:rPr lang="de-DE" dirty="0"/>
              <a:t> &amp;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58796-CC20-EE43-9AA4-A55F75716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13" y="1562100"/>
            <a:ext cx="10058399" cy="45720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Deployments</a:t>
            </a:r>
            <a:r>
              <a:rPr lang="de-DE" dirty="0"/>
              <a:t>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):</a:t>
            </a:r>
          </a:p>
          <a:p>
            <a:r>
              <a:rPr lang="de-DE" dirty="0" err="1"/>
              <a:t>Cloudflare</a:t>
            </a:r>
            <a:r>
              <a:rPr lang="de-DE" dirty="0"/>
              <a:t>, Level3, Rostelecom, Orange </a:t>
            </a:r>
            <a:r>
              <a:rPr lang="de-DE" dirty="0" err="1"/>
              <a:t>Poland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DDoS</a:t>
            </a:r>
            <a:r>
              <a:rPr lang="de-DE" dirty="0"/>
              <a:t> </a:t>
            </a:r>
            <a:r>
              <a:rPr lang="de-DE" dirty="0" err="1"/>
              <a:t>Peering</a:t>
            </a:r>
            <a:r>
              <a:rPr lang="de-DE" dirty="0"/>
              <a:t> initiative:</a:t>
            </a:r>
          </a:p>
          <a:p>
            <a:r>
              <a:rPr lang="de-DE" dirty="0"/>
              <a:t>AT&amp;T, Century Link, Charter</a:t>
            </a:r>
          </a:p>
          <a:p>
            <a:r>
              <a:rPr lang="de-DE" dirty="0"/>
              <a:t>See </a:t>
            </a:r>
            <a:r>
              <a:rPr lang="de-DE" dirty="0" err="1"/>
              <a:t>slides</a:t>
            </a:r>
            <a:r>
              <a:rPr lang="de-DE" dirty="0"/>
              <a:t> at NANOG 71 </a:t>
            </a:r>
            <a:r>
              <a:rPr lang="de-DE" dirty="0" err="1"/>
              <a:t>and</a:t>
            </a:r>
            <a:r>
              <a:rPr lang="de-DE" dirty="0"/>
              <a:t> 75 (links in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multi</a:t>
            </a:r>
            <a:r>
              <a:rPr lang="de-DE" dirty="0"/>
              <a:t> </a:t>
            </a:r>
            <a:r>
              <a:rPr lang="de-DE" dirty="0" err="1"/>
              <a:t>vendor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T-Mobile Austria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NextLayer</a:t>
            </a:r>
            <a:r>
              <a:rPr lang="de-DE" dirty="0"/>
              <a:t> :</a:t>
            </a:r>
          </a:p>
          <a:p>
            <a:r>
              <a:rPr lang="de-DE" dirty="0"/>
              <a:t>Cisco, </a:t>
            </a:r>
            <a:r>
              <a:rPr lang="de-DE" dirty="0" err="1"/>
              <a:t>Juniper</a:t>
            </a:r>
            <a:r>
              <a:rPr lang="de-DE" dirty="0"/>
              <a:t>, </a:t>
            </a:r>
            <a:r>
              <a:rPr lang="de-DE" dirty="0" err="1"/>
              <a:t>Huawei</a:t>
            </a:r>
            <a:r>
              <a:rPr lang="de-DE" dirty="0"/>
              <a:t>, Nokia</a:t>
            </a:r>
          </a:p>
          <a:p>
            <a:r>
              <a:rPr lang="de-DE" dirty="0"/>
              <a:t>Focus on Inter-AS </a:t>
            </a:r>
            <a:r>
              <a:rPr lang="de-DE" dirty="0" err="1"/>
              <a:t>applicability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operational </a:t>
            </a:r>
            <a:r>
              <a:rPr lang="de-DE" dirty="0" err="1"/>
              <a:t>needs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BDA-8768-5A41-8DF4-7CC15184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well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5DE34-140E-894C-B85E-1CA7C8D7D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extensively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DDoS</a:t>
            </a:r>
            <a:r>
              <a:rPr lang="de-DE" dirty="0"/>
              <a:t> </a:t>
            </a:r>
            <a:r>
              <a:rPr lang="de-DE" dirty="0" err="1"/>
              <a:t>Amplification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operational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automating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human </a:t>
            </a:r>
            <a:r>
              <a:rPr lang="de-DE" dirty="0" err="1"/>
              <a:t>involvement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Not just </a:t>
            </a:r>
            <a:r>
              <a:rPr lang="de-DE" dirty="0" err="1"/>
              <a:t>hyperscalers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adoption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FlowSpec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redirect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 on </a:t>
            </a:r>
            <a:r>
              <a:rPr lang="de-DE" dirty="0" err="1"/>
              <a:t>demand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Redirect </a:t>
            </a:r>
            <a:r>
              <a:rPr lang="de-DE" dirty="0" err="1"/>
              <a:t>to</a:t>
            </a:r>
            <a:r>
              <a:rPr lang="de-DE" dirty="0"/>
              <a:t> Route Target</a:t>
            </a:r>
          </a:p>
          <a:p>
            <a:pPr lvl="1"/>
            <a:r>
              <a:rPr lang="de-DE" dirty="0"/>
              <a:t>Redirect </a:t>
            </a:r>
            <a:r>
              <a:rPr lang="de-DE" dirty="0" err="1"/>
              <a:t>to</a:t>
            </a:r>
            <a:r>
              <a:rPr lang="de-DE" dirty="0"/>
              <a:t> Next-Hop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5CEF5-4FA8-5443-A1E6-66F6F987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209800"/>
            <a:ext cx="7861300" cy="43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C2C21-7B09-F042-9967-2AA3B7C7B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2832100"/>
            <a:ext cx="7848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TSCOUT_Section_Dividers">
  <a:themeElements>
    <a:clrScheme name="NETSCOUT 2">
      <a:dk1>
        <a:srgbClr val="53565A"/>
      </a:dk1>
      <a:lt1>
        <a:srgbClr val="FFFFFF"/>
      </a:lt1>
      <a:dk2>
        <a:srgbClr val="111820"/>
      </a:dk2>
      <a:lt2>
        <a:srgbClr val="D0D1AB"/>
      </a:lt2>
      <a:accent1>
        <a:srgbClr val="96D600"/>
      </a:accent1>
      <a:accent2>
        <a:srgbClr val="005F68"/>
      </a:accent2>
      <a:accent3>
        <a:srgbClr val="0099A7"/>
      </a:accent3>
      <a:accent4>
        <a:srgbClr val="1F355E"/>
      </a:accent4>
      <a:accent5>
        <a:srgbClr val="994878"/>
      </a:accent5>
      <a:accent6>
        <a:srgbClr val="53565A"/>
      </a:accent6>
      <a:hlink>
        <a:srgbClr val="96D600"/>
      </a:hlink>
      <a:folHlink>
        <a:srgbClr val="789D4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ud &amp; Services SKO 2018" id="{3E38344E-6086-904C-AB71-12EEBBA9DC43}" vid="{AC4CF40F-F97C-A640-A8E4-E70839B104D1}"/>
    </a:ext>
  </a:extLst>
</a:theme>
</file>

<file path=ppt/theme/theme2.xml><?xml version="1.0" encoding="utf-8"?>
<a:theme xmlns:a="http://schemas.openxmlformats.org/drawingml/2006/main" name="NETSCOUT_Arbor_Section_Dividers">
  <a:themeElements>
    <a:clrScheme name="NETSCOUT 2">
      <a:dk1>
        <a:srgbClr val="53565A"/>
      </a:dk1>
      <a:lt1>
        <a:srgbClr val="FFFFFF"/>
      </a:lt1>
      <a:dk2>
        <a:srgbClr val="111820"/>
      </a:dk2>
      <a:lt2>
        <a:srgbClr val="D0D1AB"/>
      </a:lt2>
      <a:accent1>
        <a:srgbClr val="96D600"/>
      </a:accent1>
      <a:accent2>
        <a:srgbClr val="005F68"/>
      </a:accent2>
      <a:accent3>
        <a:srgbClr val="0099A7"/>
      </a:accent3>
      <a:accent4>
        <a:srgbClr val="1F355E"/>
      </a:accent4>
      <a:accent5>
        <a:srgbClr val="994878"/>
      </a:accent5>
      <a:accent6>
        <a:srgbClr val="53565A"/>
      </a:accent6>
      <a:hlink>
        <a:srgbClr val="96D600"/>
      </a:hlink>
      <a:folHlink>
        <a:srgbClr val="789D4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ud &amp; Services SKO 2018" id="{3E38344E-6086-904C-AB71-12EEBBA9DC43}" vid="{98B93D5C-A1D3-4449-9CBE-3BC946D41837}"/>
    </a:ext>
  </a:extLst>
</a:theme>
</file>

<file path=ppt/theme/theme3.xml><?xml version="1.0" encoding="utf-8"?>
<a:theme xmlns:a="http://schemas.openxmlformats.org/drawingml/2006/main" name="NETSCOUT_Light">
  <a:themeElements>
    <a:clrScheme name="NETSCOUT 2">
      <a:dk1>
        <a:srgbClr val="53565A"/>
      </a:dk1>
      <a:lt1>
        <a:srgbClr val="FFFFFF"/>
      </a:lt1>
      <a:dk2>
        <a:srgbClr val="111820"/>
      </a:dk2>
      <a:lt2>
        <a:srgbClr val="D0D1AB"/>
      </a:lt2>
      <a:accent1>
        <a:srgbClr val="96D600"/>
      </a:accent1>
      <a:accent2>
        <a:srgbClr val="005F68"/>
      </a:accent2>
      <a:accent3>
        <a:srgbClr val="0099A7"/>
      </a:accent3>
      <a:accent4>
        <a:srgbClr val="1F355E"/>
      </a:accent4>
      <a:accent5>
        <a:srgbClr val="994878"/>
      </a:accent5>
      <a:accent6>
        <a:srgbClr val="53565A"/>
      </a:accent6>
      <a:hlink>
        <a:srgbClr val="96D600"/>
      </a:hlink>
      <a:folHlink>
        <a:srgbClr val="789D4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12700" cmpd="sng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&amp; Services SKO 2018" id="{3E38344E-6086-904C-AB71-12EEBBA9DC43}" vid="{86A7BCA3-AF50-5E47-A06D-10AB3820B81A}"/>
    </a:ext>
  </a:extLst>
</a:theme>
</file>

<file path=ppt/theme/theme4.xml><?xml version="1.0" encoding="utf-8"?>
<a:theme xmlns:a="http://schemas.openxmlformats.org/drawingml/2006/main" name="NETSCOUT_Dark">
  <a:themeElements>
    <a:clrScheme name="NETSCOUT 2">
      <a:dk1>
        <a:srgbClr val="53565A"/>
      </a:dk1>
      <a:lt1>
        <a:srgbClr val="FFFFFF"/>
      </a:lt1>
      <a:dk2>
        <a:srgbClr val="111820"/>
      </a:dk2>
      <a:lt2>
        <a:srgbClr val="D0D1AB"/>
      </a:lt2>
      <a:accent1>
        <a:srgbClr val="96D600"/>
      </a:accent1>
      <a:accent2>
        <a:srgbClr val="005F68"/>
      </a:accent2>
      <a:accent3>
        <a:srgbClr val="0099A7"/>
      </a:accent3>
      <a:accent4>
        <a:srgbClr val="1F355E"/>
      </a:accent4>
      <a:accent5>
        <a:srgbClr val="994878"/>
      </a:accent5>
      <a:accent6>
        <a:srgbClr val="53565A"/>
      </a:accent6>
      <a:hlink>
        <a:srgbClr val="96D600"/>
      </a:hlink>
      <a:folHlink>
        <a:srgbClr val="789D4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solidFill>
            <a:schemeClr val="bg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loud &amp; Services SKO 2018" id="{3E38344E-6086-904C-AB71-12EEBBA9DC43}" vid="{124C9773-4DC7-6C4C-B4F3-ED0DFAF599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27E5DFFBD2443955861FED9A9A9B7" ma:contentTypeVersion="4" ma:contentTypeDescription="Create a new document." ma:contentTypeScope="" ma:versionID="e0bbaaf12844c80d6c7e43213d266e07">
  <xsd:schema xmlns:xsd="http://www.w3.org/2001/XMLSchema" xmlns:xs="http://www.w3.org/2001/XMLSchema" xmlns:p="http://schemas.microsoft.com/office/2006/metadata/properties" xmlns:ns2="35a175fe-6b50-4e52-beef-5f2e28bc37e8" targetNamespace="http://schemas.microsoft.com/office/2006/metadata/properties" ma:root="true" ma:fieldsID="73c1833624a41e1145cf8e59d20c3b99" ns2:_="">
    <xsd:import namespace="35a175fe-6b50-4e52-beef-5f2e28bc3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175fe-6b50-4e52-beef-5f2e28bc37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B0FB78-9121-4EF5-A708-AE4EDEF468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531C47-805C-4864-98D6-A63CF4144B8E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6531E4D-84FC-4B2F-A44C-EA21F7932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a175fe-6b50-4e52-beef-5f2e28bc3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NETSCOUT_Section_Dividers</Template>
  <TotalTime>78651</TotalTime>
  <Words>1467</Words>
  <Application>Microsoft Macintosh PowerPoint</Application>
  <PresentationFormat>Custom</PresentationFormat>
  <Paragraphs>205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</vt:lpstr>
      <vt:lpstr>Open Sans</vt:lpstr>
      <vt:lpstr>NETSCOUT_Section_Dividers</vt:lpstr>
      <vt:lpstr>NETSCOUT_Arbor_Section_Dividers</vt:lpstr>
      <vt:lpstr>NETSCOUT_Light</vt:lpstr>
      <vt:lpstr>NETSCOUT_Dark</vt:lpstr>
      <vt:lpstr>PowerPoint Presentation</vt:lpstr>
      <vt:lpstr>PowerPoint Presentation</vt:lpstr>
      <vt:lpstr>Volumetric DDoS attacks 2018-2019</vt:lpstr>
      <vt:lpstr>The need for collaboration</vt:lpstr>
      <vt:lpstr>Wait... This is not a new idea!</vt:lpstr>
      <vt:lpstr>Wait... This is not a new idea!</vt:lpstr>
      <vt:lpstr>FlowSpec: vendors and open-source</vt:lpstr>
      <vt:lpstr>FlowSpec: operational experience &amp; user groups</vt:lpstr>
      <vt:lpstr>What works well</vt:lpstr>
      <vt:lpstr>What could be improved</vt:lpstr>
      <vt:lpstr>What is impossible to do with FlowSpec today</vt:lpstr>
      <vt:lpstr>Flexible Payload Matching: problem statement</vt:lpstr>
      <vt:lpstr>Flexible Payload Matching: solution (1/2)</vt:lpstr>
      <vt:lpstr>Flexible Payload Matching: solution (2/2)</vt:lpstr>
      <vt:lpstr>FlowSpec and Reporting: problem statement</vt:lpstr>
      <vt:lpstr>FlowSpec and Reporting: solution</vt:lpstr>
      <vt:lpstr>FlowSpec and Reporting: Inter-AS?</vt:lpstr>
      <vt:lpstr>FlowSpec evolution: RFC5575bis</vt:lpstr>
      <vt:lpstr>Other interesting FlowSpec developments</vt:lpstr>
      <vt:lpstr>Summary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Vaughn Eisler</dc:creator>
  <cp:lastModifiedBy>Microsoft Office User</cp:lastModifiedBy>
  <cp:revision>448</cp:revision>
  <dcterms:created xsi:type="dcterms:W3CDTF">2018-05-07T17:10:23Z</dcterms:created>
  <dcterms:modified xsi:type="dcterms:W3CDTF">2019-05-08T09:52:34Z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0x010100FE327E5DFFBD2443955861FED9A9A9B7</vt:lpwstr>
  </property>
</Properties>
</file>